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3"/>
    <p:sldMasterId id="2147483656" r:id="rId4"/>
  </p:sldMasterIdLst>
  <p:notesMasterIdLst>
    <p:notesMasterId r:id="rId5"/>
  </p:notesMasterIdLst>
  <p:sldIdLst>
    <p:sldId id="256" r:id="rId6"/>
  </p:sldIdLst>
  <p:sldSz cy="6858000" cx="12192000"/>
  <p:notesSz cx="6858000" cy="9144000"/>
  <p:embeddedFontLst>
    <p:embeddedFont>
      <p:font typeface="Quattrocento Sans"/>
      <p:regular r:id="rId7"/>
      <p:bold r:id="rId8"/>
      <p:italic r:id="rId9"/>
      <p:boldItalic r:id="rId10"/>
    </p:embeddedFont>
    <p:embeddedFont>
      <p:font typeface="Arial Black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2" roundtripDataSignature="AMtx7mijQOafdCa83yCpfgg+YsdqsICI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11" Type="http://schemas.openxmlformats.org/officeDocument/2006/relationships/font" Target="fonts/ArialBlack-regular.fntdata"/><Relationship Id="rId10" Type="http://schemas.openxmlformats.org/officeDocument/2006/relationships/font" Target="fonts/QuattrocentoSans-boldItalic.fntdata"/><Relationship Id="rId12" Type="http://customschemas.google.com/relationships/presentationmetadata" Target="metadata"/><Relationship Id="rId9" Type="http://schemas.openxmlformats.org/officeDocument/2006/relationships/font" Target="fonts/Quattrocento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QuattrocentoSans-regular.fntdata"/><Relationship Id="rId8" Type="http://schemas.openxmlformats.org/officeDocument/2006/relationships/font" Target="fonts/Quattrocento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48590" y="152400"/>
            <a:ext cx="6569710" cy="369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878787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148590" y="4273075"/>
            <a:ext cx="6560820" cy="40251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 txBox="1"/>
          <p:nvPr>
            <p:ph idx="12" type="sldNum"/>
          </p:nvPr>
        </p:nvSpPr>
        <p:spPr>
          <a:xfrm>
            <a:off x="57150" y="8689232"/>
            <a:ext cx="480060" cy="36263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&#10;&#10;Description automatically generated" id="6" name="Google Shape;6;n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16773" y="8465394"/>
            <a:ext cx="492637" cy="44767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:notes"/>
          <p:cNvSpPr/>
          <p:nvPr>
            <p:ph idx="2" type="sldImg"/>
          </p:nvPr>
        </p:nvSpPr>
        <p:spPr>
          <a:xfrm>
            <a:off x="149225" y="152400"/>
            <a:ext cx="6569075" cy="3695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878787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1:notes"/>
          <p:cNvSpPr txBox="1"/>
          <p:nvPr>
            <p:ph idx="1" type="body"/>
          </p:nvPr>
        </p:nvSpPr>
        <p:spPr>
          <a:xfrm>
            <a:off x="148590" y="4273075"/>
            <a:ext cx="6560820" cy="40251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:notes"/>
          <p:cNvSpPr txBox="1"/>
          <p:nvPr>
            <p:ph idx="12" type="sldNum"/>
          </p:nvPr>
        </p:nvSpPr>
        <p:spPr>
          <a:xfrm>
            <a:off x="57150" y="8689232"/>
            <a:ext cx="480060" cy="36263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lear">
  <p:cSld name="Clea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idx="1" type="body"/>
          </p:nvPr>
        </p:nvSpPr>
        <p:spPr>
          <a:xfrm>
            <a:off x="452897" y="5823783"/>
            <a:ext cx="11277975" cy="12490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algn="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400"/>
              <a:buNone/>
              <a:defRPr b="0" i="1" sz="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/>
            </a:lvl2pPr>
            <a:lvl3pPr indent="-2286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type="title"/>
          </p:nvPr>
        </p:nvSpPr>
        <p:spPr>
          <a:xfrm>
            <a:off x="450000" y="397170"/>
            <a:ext cx="9341700" cy="77559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6" name="Google Shape;7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9" name="Google Shape;89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" name="Google Shape;90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1" name="Google Shape;91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07" name="Google Shape;107;p1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08" name="Google Shape;108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1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15" name="Google Shape;11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" name="Google Shape;12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_1" showMasterSp="0">
  <p:cSld name="Cover_1">
    <p:bg>
      <p:bgPr>
        <a:solidFill>
          <a:schemeClr val="accent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>
            <p:ph idx="2" type="pic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450000" y="5420032"/>
            <a:ext cx="65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type="ctrTitle"/>
          </p:nvPr>
        </p:nvSpPr>
        <p:spPr>
          <a:xfrm>
            <a:off x="450000" y="450000"/>
            <a:ext cx="9616732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 Black"/>
              <a:buNone/>
              <a:defRPr b="1" sz="6000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450000" y="4779622"/>
            <a:ext cx="2519921" cy="312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2000">
                <a:solidFill>
                  <a:schemeClr val="lt1"/>
                </a:solidFill>
              </a:defRPr>
            </a:lvl1pPr>
            <a:lvl2pPr indent="-299719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20"/>
              <a:buChar char="●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‒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Char char="−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3" type="subTitle"/>
          </p:nvPr>
        </p:nvSpPr>
        <p:spPr>
          <a:xfrm>
            <a:off x="450000" y="3789980"/>
            <a:ext cx="7551997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18000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24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2" name="Google Shape;22;p4"/>
          <p:cNvSpPr txBox="1"/>
          <p:nvPr/>
        </p:nvSpPr>
        <p:spPr>
          <a:xfrm>
            <a:off x="450000" y="6511768"/>
            <a:ext cx="3658053" cy="123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Ipsos TASO Inception Meeting | Oct 21 | Version 1 | Internal/Client Use Only </a:t>
            </a:r>
            <a:endParaRPr/>
          </a:p>
        </p:txBody>
      </p:sp>
      <p:pic>
        <p:nvPicPr>
          <p:cNvPr descr="Logo&#10;&#10;Description automatically generated" id="23" name="Google Shape;23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258832" y="6165850"/>
            <a:ext cx="492637" cy="447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88">
          <p15:clr>
            <a:srgbClr val="F26B43"/>
          </p15:clr>
        </p15:guide>
        <p15:guide id="2" orient="horz" pos="3317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tyle 3" showMasterSp="0">
  <p:cSld name="Divider style 3">
    <p:bg>
      <p:bgPr>
        <a:solidFill>
          <a:schemeClr val="accent1"/>
        </a:solid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>
            <a:off x="8215085" y="0"/>
            <a:ext cx="3976915" cy="68580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63000">
                <a:srgbClr val="000000">
                  <a:alpha val="0"/>
                </a:srgbClr>
              </a:gs>
              <a:gs pos="100000">
                <a:srgbClr val="000000">
                  <a:alpha val="14901"/>
                </a:srgbClr>
              </a:gs>
            </a:gsLst>
            <a:lin ang="27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5"/>
          <p:cNvSpPr/>
          <p:nvPr/>
        </p:nvSpPr>
        <p:spPr>
          <a:xfrm rot="-2667577">
            <a:off x="2101012" y="2821242"/>
            <a:ext cx="11030122" cy="1215516"/>
          </a:xfrm>
          <a:custGeom>
            <a:rect b="b" l="l" r="r" t="t"/>
            <a:pathLst>
              <a:path extrusionOk="0" h="1215516" w="11030122">
                <a:moveTo>
                  <a:pt x="9791459" y="0"/>
                </a:moveTo>
                <a:lnTo>
                  <a:pt x="11030122" y="1215516"/>
                </a:lnTo>
                <a:lnTo>
                  <a:pt x="1238664" y="1215516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5"/>
          <p:cNvSpPr/>
          <p:nvPr/>
        </p:nvSpPr>
        <p:spPr>
          <a:xfrm rot="-2667577">
            <a:off x="4731456" y="3460932"/>
            <a:ext cx="9203499" cy="1215516"/>
          </a:xfrm>
          <a:custGeom>
            <a:rect b="b" l="l" r="r" t="t"/>
            <a:pathLst>
              <a:path extrusionOk="0" h="1215516" w="9203499">
                <a:moveTo>
                  <a:pt x="9203499" y="0"/>
                </a:moveTo>
                <a:lnTo>
                  <a:pt x="8010698" y="1215516"/>
                </a:lnTo>
                <a:lnTo>
                  <a:pt x="1238664" y="1215516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8904312" y="91698"/>
            <a:ext cx="2837315" cy="31073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950"/>
              <a:buNone/>
              <a:defRPr b="1" sz="19900">
                <a:solidFill>
                  <a:schemeClr val="lt1"/>
                </a:solidFill>
              </a:defRPr>
            </a:lvl1pPr>
            <a:lvl2pPr indent="-320040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indent="-3429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type="title"/>
          </p:nvPr>
        </p:nvSpPr>
        <p:spPr>
          <a:xfrm>
            <a:off x="450000" y="450000"/>
            <a:ext cx="7422765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 Black"/>
              <a:buNone/>
              <a:defRPr sz="6000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52215" y="2816932"/>
            <a:ext cx="5508848" cy="37471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Logo&#10;&#10;Description automatically generated" id="31" name="Google Shape;31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258832" y="6165850"/>
            <a:ext cx="492637" cy="447675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5"/>
          <p:cNvSpPr txBox="1"/>
          <p:nvPr/>
        </p:nvSpPr>
        <p:spPr>
          <a:xfrm>
            <a:off x="450000" y="6511768"/>
            <a:ext cx="2670603" cy="123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Ipsos | October 22 | Version 1 | Internal/Client Use Only 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gram (long) x 1 box">
  <p:cSld name="Diagram (long) x 1 box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idx="1" type="body"/>
          </p:nvPr>
        </p:nvSpPr>
        <p:spPr>
          <a:xfrm>
            <a:off x="450000" y="1792800"/>
            <a:ext cx="11274425" cy="3876675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1400">
                <a:solidFill>
                  <a:schemeClr val="dk1"/>
                </a:solidFill>
              </a:defRPr>
            </a:lvl1pPr>
            <a:lvl2pPr indent="-299719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Char char="●"/>
              <a:defRPr sz="1400">
                <a:solidFill>
                  <a:schemeClr val="dk1"/>
                </a:solidFill>
              </a:defRPr>
            </a:lvl2pPr>
            <a:lvl3pPr indent="-3175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‒"/>
              <a:defRPr sz="1400">
                <a:solidFill>
                  <a:schemeClr val="dk1"/>
                </a:solidFill>
              </a:defRPr>
            </a:lvl3pPr>
            <a:lvl4pPr indent="-3175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>
                <a:solidFill>
                  <a:schemeClr val="lt2"/>
                </a:solidFill>
              </a:defRPr>
            </a:lvl4pPr>
            <a:lvl5pPr indent="-3175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−"/>
              <a:defRPr>
                <a:solidFill>
                  <a:schemeClr val="l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2" type="body"/>
          </p:nvPr>
        </p:nvSpPr>
        <p:spPr>
          <a:xfrm>
            <a:off x="450000" y="1241781"/>
            <a:ext cx="934170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b="1" sz="2000">
                <a:solidFill>
                  <a:schemeClr val="dk2"/>
                </a:solidFill>
              </a:defRPr>
            </a:lvl1pPr>
            <a:lvl2pPr indent="-320040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indent="-3429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3" type="body"/>
          </p:nvPr>
        </p:nvSpPr>
        <p:spPr>
          <a:xfrm>
            <a:off x="452897" y="5823783"/>
            <a:ext cx="11277975" cy="12490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algn="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400"/>
              <a:buNone/>
              <a:defRPr b="0" i="1" sz="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/>
            </a:lvl2pPr>
            <a:lvl3pPr indent="-2286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437230" y="6279028"/>
            <a:ext cx="30437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r>
              <a:rPr lang="en-GB"/>
              <a:t>  </a:t>
            </a:r>
            <a:endParaRPr/>
          </a:p>
        </p:txBody>
      </p:sp>
      <p:sp>
        <p:nvSpPr>
          <p:cNvPr id="38" name="Google Shape;38;p6"/>
          <p:cNvSpPr txBox="1"/>
          <p:nvPr>
            <p:ph type="title"/>
          </p:nvPr>
        </p:nvSpPr>
        <p:spPr>
          <a:xfrm>
            <a:off x="450000" y="397170"/>
            <a:ext cx="9341700" cy="77559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-column content 1_box">
  <p:cSld name="3-column content 1_box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idx="1" type="body"/>
          </p:nvPr>
        </p:nvSpPr>
        <p:spPr>
          <a:xfrm>
            <a:off x="450000" y="1792800"/>
            <a:ext cx="11274425" cy="3876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1400">
                <a:solidFill>
                  <a:schemeClr val="dk1"/>
                </a:solidFill>
              </a:defRPr>
            </a:lvl1pPr>
            <a:lvl2pPr indent="-299719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Char char="●"/>
              <a:defRPr sz="1400">
                <a:solidFill>
                  <a:schemeClr val="dk1"/>
                </a:solidFill>
              </a:defRPr>
            </a:lvl2pPr>
            <a:lvl3pPr indent="-3175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‒"/>
              <a:defRPr sz="1400">
                <a:solidFill>
                  <a:schemeClr val="dk1"/>
                </a:solidFill>
              </a:defRPr>
            </a:lvl3pPr>
            <a:lvl4pPr indent="-3175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>
                <a:solidFill>
                  <a:schemeClr val="lt2"/>
                </a:solidFill>
              </a:defRPr>
            </a:lvl4pPr>
            <a:lvl5pPr indent="-3175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−"/>
              <a:defRPr>
                <a:solidFill>
                  <a:schemeClr val="l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2" type="body"/>
          </p:nvPr>
        </p:nvSpPr>
        <p:spPr>
          <a:xfrm>
            <a:off x="449999" y="1241781"/>
            <a:ext cx="9341699" cy="312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b="1" sz="2000">
                <a:solidFill>
                  <a:schemeClr val="dk2"/>
                </a:solidFill>
              </a:defRPr>
            </a:lvl1pPr>
            <a:lvl2pPr indent="-320040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indent="-3429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3" type="body"/>
          </p:nvPr>
        </p:nvSpPr>
        <p:spPr>
          <a:xfrm>
            <a:off x="452897" y="5823783"/>
            <a:ext cx="11277975" cy="12490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algn="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400"/>
              <a:buNone/>
              <a:defRPr b="0" i="1" sz="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/>
            </a:lvl2pPr>
            <a:lvl3pPr indent="-2286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437230" y="6279028"/>
            <a:ext cx="30437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r>
              <a:rPr lang="en-GB"/>
              <a:t>  </a:t>
            </a:r>
            <a:endParaRPr/>
          </a:p>
        </p:txBody>
      </p:sp>
      <p:sp>
        <p:nvSpPr>
          <p:cNvPr id="44" name="Google Shape;44;p7"/>
          <p:cNvSpPr txBox="1"/>
          <p:nvPr>
            <p:ph type="title"/>
          </p:nvPr>
        </p:nvSpPr>
        <p:spPr>
          <a:xfrm>
            <a:off x="450000" y="397170"/>
            <a:ext cx="9341700" cy="77559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_diagram_right">
  <p:cSld name="large_diagram_righ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0000" y="450000"/>
            <a:ext cx="3526688" cy="1116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" type="body"/>
          </p:nvPr>
        </p:nvSpPr>
        <p:spPr>
          <a:xfrm>
            <a:off x="442913" y="1784350"/>
            <a:ext cx="3527425" cy="41640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indent="-320040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indent="-3429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2" type="body"/>
          </p:nvPr>
        </p:nvSpPr>
        <p:spPr>
          <a:xfrm>
            <a:off x="4332288" y="449263"/>
            <a:ext cx="7416800" cy="5499100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/>
            </a:lvl1pPr>
            <a:lvl2pPr indent="-320040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indent="-3429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" showMasterSp="0">
  <p:cSld name="End">
    <p:bg>
      <p:bgPr>
        <a:solidFill>
          <a:schemeClr val="accent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/>
          <p:nvPr/>
        </p:nvSpPr>
        <p:spPr>
          <a:xfrm rot="-2667577">
            <a:off x="2101012" y="2821242"/>
            <a:ext cx="11030122" cy="1215516"/>
          </a:xfrm>
          <a:custGeom>
            <a:rect b="b" l="l" r="r" t="t"/>
            <a:pathLst>
              <a:path extrusionOk="0" h="1215516" w="11030122">
                <a:moveTo>
                  <a:pt x="9791459" y="0"/>
                </a:moveTo>
                <a:lnTo>
                  <a:pt x="11030122" y="1215516"/>
                </a:lnTo>
                <a:lnTo>
                  <a:pt x="1238664" y="1215516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9"/>
          <p:cNvSpPr/>
          <p:nvPr/>
        </p:nvSpPr>
        <p:spPr>
          <a:xfrm rot="-2667577">
            <a:off x="4731456" y="3460932"/>
            <a:ext cx="9203499" cy="1215516"/>
          </a:xfrm>
          <a:custGeom>
            <a:rect b="b" l="l" r="r" t="t"/>
            <a:pathLst>
              <a:path extrusionOk="0" h="1215516" w="9203499">
                <a:moveTo>
                  <a:pt x="9203499" y="0"/>
                </a:moveTo>
                <a:lnTo>
                  <a:pt x="8010698" y="1215516"/>
                </a:lnTo>
                <a:lnTo>
                  <a:pt x="1238664" y="1215516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9"/>
          <p:cNvSpPr txBox="1"/>
          <p:nvPr>
            <p:ph idx="1" type="body"/>
          </p:nvPr>
        </p:nvSpPr>
        <p:spPr>
          <a:xfrm>
            <a:off x="602567" y="3079898"/>
            <a:ext cx="2358707" cy="15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None/>
              <a:defRPr sz="1200">
                <a:solidFill>
                  <a:schemeClr val="lt1"/>
                </a:solidFill>
              </a:defRPr>
            </a:lvl1pPr>
            <a:lvl2pPr indent="-289560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60"/>
              <a:buChar char="●"/>
              <a:defRPr sz="1200">
                <a:solidFill>
                  <a:schemeClr val="lt1"/>
                </a:solidFill>
              </a:defRPr>
            </a:lvl2pPr>
            <a:lvl3pPr indent="-3048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Char char="‒"/>
              <a:defRPr sz="1200">
                <a:solidFill>
                  <a:schemeClr val="lt1"/>
                </a:solidFill>
              </a:defRPr>
            </a:lvl3pPr>
            <a:lvl4pPr indent="-3048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 sz="1200">
                <a:solidFill>
                  <a:schemeClr val="lt1"/>
                </a:solidFill>
              </a:defRPr>
            </a:lvl4pPr>
            <a:lvl5pPr indent="-3048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Char char="−"/>
              <a:defRPr sz="12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3368627" y="3079898"/>
            <a:ext cx="2358707" cy="15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None/>
              <a:defRPr sz="1200">
                <a:solidFill>
                  <a:schemeClr val="lt1"/>
                </a:solidFill>
              </a:defRPr>
            </a:lvl1pPr>
            <a:lvl2pPr indent="-289560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60"/>
              <a:buChar char="●"/>
              <a:defRPr sz="1200">
                <a:solidFill>
                  <a:schemeClr val="lt1"/>
                </a:solidFill>
              </a:defRPr>
            </a:lvl2pPr>
            <a:lvl3pPr indent="-3048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Char char="‒"/>
              <a:defRPr sz="1200">
                <a:solidFill>
                  <a:schemeClr val="lt1"/>
                </a:solidFill>
              </a:defRPr>
            </a:lvl3pPr>
            <a:lvl4pPr indent="-3048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 sz="1200">
                <a:solidFill>
                  <a:schemeClr val="lt1"/>
                </a:solidFill>
              </a:defRPr>
            </a:lvl4pPr>
            <a:lvl5pPr indent="-3048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Char char="−"/>
              <a:defRPr sz="12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Logo&#10;&#10;Description automatically generated" id="54" name="Google Shape;54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258832" y="6165850"/>
            <a:ext cx="492637" cy="447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64" name="Google Shape;6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theme" Target="../theme/theme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Layout" Target="../slideLayouts/slideLayout9.xml"/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7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type="title"/>
          </p:nvPr>
        </p:nvSpPr>
        <p:spPr>
          <a:xfrm>
            <a:off x="450000" y="397170"/>
            <a:ext cx="9341700" cy="77559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2"/>
          <p:cNvSpPr txBox="1"/>
          <p:nvPr>
            <p:ph idx="1" type="body"/>
          </p:nvPr>
        </p:nvSpPr>
        <p:spPr>
          <a:xfrm>
            <a:off x="450000" y="1808820"/>
            <a:ext cx="11299088" cy="3852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Helvetica Neue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9719" lvl="1" marL="9144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Quattrocento Sans"/>
              <a:buChar char="●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‒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−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/>
        </p:nvSpPr>
        <p:spPr>
          <a:xfrm>
            <a:off x="817200" y="6515735"/>
            <a:ext cx="3122650" cy="123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© Ipsos | October 2022 | Version 1 | Public | Internal/Client Use Only </a:t>
            </a:r>
            <a:endParaRPr/>
          </a:p>
        </p:txBody>
      </p:sp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437230" y="6279028"/>
            <a:ext cx="30437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9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9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9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9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9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9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9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9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9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r>
              <a:rPr lang="en-GB"/>
              <a:t> </a:t>
            </a:r>
            <a:endParaRPr b="0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&#10;&#10;Description automatically generated" id="12" name="Google Shape;12;p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1258832" y="6165850"/>
            <a:ext cx="492637" cy="44767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78">
          <p15:clr>
            <a:srgbClr val="F26B43"/>
          </p15:clr>
        </p15:guide>
        <p15:guide id="2" pos="3948">
          <p15:clr>
            <a:srgbClr val="F26B43"/>
          </p15:clr>
        </p15:guide>
        <p15:guide id="3" pos="279">
          <p15:clr>
            <a:srgbClr val="F26B43"/>
          </p15:clr>
        </p15:guide>
        <p15:guide id="4" pos="7401">
          <p15:clr>
            <a:srgbClr val="F26B43"/>
          </p15:clr>
        </p15:guide>
        <p15:guide id="5" pos="1281">
          <p15:clr>
            <a:srgbClr val="A4A3A4"/>
          </p15:clr>
        </p15:guide>
        <p15:guide id="6" pos="1499">
          <p15:clr>
            <a:srgbClr val="A4A3A4"/>
          </p15:clr>
        </p15:guide>
        <p15:guide id="7" pos="2505">
          <p15:clr>
            <a:srgbClr val="9FCC3B"/>
          </p15:clr>
        </p15:guide>
        <p15:guide id="8" pos="2729">
          <p15:clr>
            <a:srgbClr val="9FCC3B"/>
          </p15:clr>
        </p15:guide>
        <p15:guide id="9" pos="3724">
          <p15:clr>
            <a:srgbClr val="F26B43"/>
          </p15:clr>
        </p15:guide>
        <p15:guide id="10" pos="4949">
          <p15:clr>
            <a:srgbClr val="9FCC3B"/>
          </p15:clr>
        </p15:guide>
        <p15:guide id="11" pos="5167">
          <p15:clr>
            <a:srgbClr val="9FCC3B"/>
          </p15:clr>
        </p15:guide>
        <p15:guide id="12" pos="6168">
          <p15:clr>
            <a:srgbClr val="A4A3A4"/>
          </p15:clr>
        </p15:guide>
        <p15:guide id="13" pos="6392">
          <p15:clr>
            <a:srgbClr val="A4A3A4"/>
          </p15:clr>
        </p15:guide>
        <p15:guide id="14" orient="horz" pos="3566">
          <p15:clr>
            <a:srgbClr val="5ACBF0"/>
          </p15:clr>
        </p15:guide>
        <p15:guide id="15" orient="horz" pos="3747">
          <p15:clr>
            <a:srgbClr val="9FCC3B"/>
          </p15:clr>
        </p15:guide>
        <p15:guide id="16" orient="horz" pos="3884">
          <p15:clr>
            <a:srgbClr val="F26B43"/>
          </p15:clr>
        </p15:guide>
        <p15:guide id="17" orient="horz" pos="4166">
          <p15:clr>
            <a:srgbClr val="F26B43"/>
          </p15:clr>
        </p15:guide>
        <p15:guide id="18" orient="horz" pos="935">
          <p15:clr>
            <a:srgbClr val="9FCC3B"/>
          </p15:clr>
        </p15:guide>
        <p15:guide id="19" orient="horz" pos="1124">
          <p15:clr>
            <a:srgbClr val="5ACBF0"/>
          </p15:clr>
        </p15:guide>
        <p15:guide id="20" orient="horz" pos="686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7" name="Google Shape;57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"/>
          <p:cNvSpPr/>
          <p:nvPr/>
        </p:nvSpPr>
        <p:spPr>
          <a:xfrm>
            <a:off x="6795935" y="2530805"/>
            <a:ext cx="3460771" cy="2211595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"/>
          <p:cNvSpPr/>
          <p:nvPr/>
        </p:nvSpPr>
        <p:spPr>
          <a:xfrm>
            <a:off x="2185409" y="5302136"/>
            <a:ext cx="2192400" cy="109969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"/>
          <p:cNvSpPr txBox="1"/>
          <p:nvPr/>
        </p:nvSpPr>
        <p:spPr>
          <a:xfrm>
            <a:off x="2251393" y="5177618"/>
            <a:ext cx="2191310" cy="124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"/>
              <a:buFont typeface="Quattrocento Sans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Project revision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"/>
          <p:cNvSpPr/>
          <p:nvPr/>
        </p:nvSpPr>
        <p:spPr>
          <a:xfrm>
            <a:off x="2210259" y="632300"/>
            <a:ext cx="2191309" cy="37823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"/>
          <p:cNvSpPr/>
          <p:nvPr/>
        </p:nvSpPr>
        <p:spPr>
          <a:xfrm>
            <a:off x="2202474" y="2775740"/>
            <a:ext cx="2191309" cy="1346289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"/>
          <p:cNvSpPr/>
          <p:nvPr/>
        </p:nvSpPr>
        <p:spPr>
          <a:xfrm>
            <a:off x="2206601" y="1275392"/>
            <a:ext cx="2191309" cy="1272818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"/>
          <p:cNvSpPr/>
          <p:nvPr/>
        </p:nvSpPr>
        <p:spPr>
          <a:xfrm>
            <a:off x="191450" y="3040184"/>
            <a:ext cx="1731908" cy="1015842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"/>
          <p:cNvSpPr/>
          <p:nvPr/>
        </p:nvSpPr>
        <p:spPr>
          <a:xfrm>
            <a:off x="191450" y="808106"/>
            <a:ext cx="1731908" cy="1745510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"/>
          <p:cNvSpPr/>
          <p:nvPr/>
        </p:nvSpPr>
        <p:spPr>
          <a:xfrm>
            <a:off x="6795935" y="699736"/>
            <a:ext cx="3460771" cy="1559144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"/>
          <p:cNvSpPr/>
          <p:nvPr/>
        </p:nvSpPr>
        <p:spPr>
          <a:xfrm>
            <a:off x="10243468" y="12676"/>
            <a:ext cx="1911000" cy="389700"/>
          </a:xfrm>
          <a:prstGeom prst="rightArrow">
            <a:avLst>
              <a:gd fmla="val 59654" name="adj1"/>
              <a:gd fmla="val 62067" name="adj2"/>
            </a:avLst>
          </a:prstGeom>
          <a:solidFill>
            <a:srgbClr val="3B66BC">
              <a:alpha val="39610"/>
            </a:srgbClr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825" lIns="43525" spcFirstLastPara="1" rIns="43525" wrap="square" tIns="348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1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Impacts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5" name="Google Shape;145;p1"/>
          <p:cNvSpPr/>
          <p:nvPr/>
        </p:nvSpPr>
        <p:spPr>
          <a:xfrm>
            <a:off x="6637310" y="12676"/>
            <a:ext cx="3912600" cy="389700"/>
          </a:xfrm>
          <a:prstGeom prst="rightArrow">
            <a:avLst>
              <a:gd fmla="val 59654" name="adj1"/>
              <a:gd fmla="val 62067" name="adj2"/>
            </a:avLst>
          </a:prstGeom>
          <a:solidFill>
            <a:srgbClr val="3B66BC">
              <a:alpha val="39610"/>
            </a:srgbClr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825" lIns="43525" spcFirstLastPara="1" rIns="43525" wrap="square" tIns="348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1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Outcomes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6" name="Google Shape;146;p1"/>
          <p:cNvSpPr/>
          <p:nvPr/>
        </p:nvSpPr>
        <p:spPr>
          <a:xfrm>
            <a:off x="4305918" y="12676"/>
            <a:ext cx="2608200" cy="389700"/>
          </a:xfrm>
          <a:prstGeom prst="rightArrow">
            <a:avLst>
              <a:gd fmla="val 59654" name="adj1"/>
              <a:gd fmla="val 62067" name="adj2"/>
            </a:avLst>
          </a:prstGeom>
          <a:solidFill>
            <a:srgbClr val="3B66BC">
              <a:alpha val="39610"/>
            </a:srgbClr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825" lIns="43525" spcFirstLastPara="1" rIns="43525" wrap="square" tIns="348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1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Outputs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7" name="Google Shape;147;p1"/>
          <p:cNvSpPr/>
          <p:nvPr/>
        </p:nvSpPr>
        <p:spPr>
          <a:xfrm>
            <a:off x="1843935" y="12676"/>
            <a:ext cx="2710200" cy="389700"/>
          </a:xfrm>
          <a:prstGeom prst="rightArrow">
            <a:avLst>
              <a:gd fmla="val 59654" name="adj1"/>
              <a:gd fmla="val 62067" name="adj2"/>
            </a:avLst>
          </a:prstGeom>
          <a:solidFill>
            <a:srgbClr val="3B66BC">
              <a:alpha val="39610"/>
            </a:srgbClr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825" lIns="43525" spcFirstLastPara="1" rIns="43525" wrap="square" tIns="348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1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Activities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8" name="Google Shape;148;p1"/>
          <p:cNvSpPr/>
          <p:nvPr/>
        </p:nvSpPr>
        <p:spPr>
          <a:xfrm>
            <a:off x="215843" y="12676"/>
            <a:ext cx="1990800" cy="389700"/>
          </a:xfrm>
          <a:prstGeom prst="rightArrow">
            <a:avLst>
              <a:gd fmla="val 59654" name="adj1"/>
              <a:gd fmla="val 62067" name="adj2"/>
            </a:avLst>
          </a:prstGeom>
          <a:solidFill>
            <a:srgbClr val="3B66BC">
              <a:alpha val="39610"/>
            </a:srgbClr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825" lIns="43525" spcFirstLastPara="1" rIns="43525" wrap="square" tIns="348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1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Inputs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2251393" y="1331173"/>
            <a:ext cx="2070669" cy="455222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Agreement between UoC and schools on project focus (e.g. fractions, geometry and algebra)</a:t>
            </a:r>
            <a:endParaRPr/>
          </a:p>
        </p:txBody>
      </p:sp>
      <p:sp>
        <p:nvSpPr>
          <p:cNvPr id="150" name="Google Shape;150;p1"/>
          <p:cNvSpPr txBox="1"/>
          <p:nvPr/>
        </p:nvSpPr>
        <p:spPr>
          <a:xfrm>
            <a:off x="4680853" y="887011"/>
            <a:ext cx="1843690" cy="293960"/>
          </a:xfrm>
          <a:prstGeom prst="rect">
            <a:avLst/>
          </a:prstGeom>
          <a:solidFill>
            <a:srgbClr val="E4E2D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 and types of schools involved</a:t>
            </a:r>
            <a:endParaRPr/>
          </a:p>
        </p:txBody>
      </p:sp>
      <p:sp>
        <p:nvSpPr>
          <p:cNvPr id="151" name="Google Shape;151;p1"/>
          <p:cNvSpPr txBox="1"/>
          <p:nvPr/>
        </p:nvSpPr>
        <p:spPr>
          <a:xfrm>
            <a:off x="275142" y="1864625"/>
            <a:ext cx="1587855" cy="263918"/>
          </a:xfrm>
          <a:prstGeom prst="rect">
            <a:avLst/>
          </a:prstGeom>
          <a:solidFill>
            <a:srgbClr val="3B66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Existing training materials for tailored projects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275142" y="887664"/>
            <a:ext cx="1585437" cy="269592"/>
          </a:xfrm>
          <a:prstGeom prst="rect">
            <a:avLst/>
          </a:prstGeom>
          <a:solidFill>
            <a:srgbClr val="3B66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UoC funding/budget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3" name="Google Shape;153;p1"/>
          <p:cNvSpPr txBox="1"/>
          <p:nvPr/>
        </p:nvSpPr>
        <p:spPr>
          <a:xfrm>
            <a:off x="275142" y="1222235"/>
            <a:ext cx="1587854" cy="577411"/>
          </a:xfrm>
          <a:prstGeom prst="rect">
            <a:avLst/>
          </a:prstGeom>
          <a:solidFill>
            <a:srgbClr val="3B66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Knowledge, expertise, and time of UoC staff for developing, designing and teaching projects with schools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4" name="Google Shape;154;p1"/>
          <p:cNvSpPr txBox="1"/>
          <p:nvPr/>
        </p:nvSpPr>
        <p:spPr>
          <a:xfrm>
            <a:off x="6939727" y="1298415"/>
            <a:ext cx="1501411" cy="364798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Improved curriculum content and classroom practices</a:t>
            </a:r>
            <a:endParaRPr/>
          </a:p>
        </p:txBody>
      </p:sp>
      <p:sp>
        <p:nvSpPr>
          <p:cNvPr id="155" name="Google Shape;155;p1"/>
          <p:cNvSpPr txBox="1"/>
          <p:nvPr/>
        </p:nvSpPr>
        <p:spPr>
          <a:xfrm>
            <a:off x="7517424" y="495001"/>
            <a:ext cx="1587854" cy="2118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96440"/>
              </a:buClr>
              <a:buSzPts val="720"/>
              <a:buFont typeface="Quattrocento Sans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Schools and teachers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6" name="Google Shape;156;p1"/>
          <p:cNvSpPr txBox="1"/>
          <p:nvPr/>
        </p:nvSpPr>
        <p:spPr>
          <a:xfrm>
            <a:off x="191450" y="595437"/>
            <a:ext cx="1698597" cy="2118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"/>
              <a:buFont typeface="Quattrocento Sans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University of Chester (UoC)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"/>
          <p:cNvSpPr txBox="1"/>
          <p:nvPr/>
        </p:nvSpPr>
        <p:spPr>
          <a:xfrm>
            <a:off x="2220600" y="1122482"/>
            <a:ext cx="2191310" cy="124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"/>
              <a:buFont typeface="Quattrocento Sans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Setting the project focus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"/>
          <p:cNvSpPr txBox="1"/>
          <p:nvPr/>
        </p:nvSpPr>
        <p:spPr>
          <a:xfrm>
            <a:off x="275142" y="3102274"/>
            <a:ext cx="1587854" cy="398988"/>
          </a:xfrm>
          <a:prstGeom prst="rect">
            <a:avLst/>
          </a:prstGeom>
          <a:solidFill>
            <a:srgbClr val="3B66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Knowledge, expertise and time of partner school teacher/staff, incl. knowledge of pupil needs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9" name="Google Shape;159;p1"/>
          <p:cNvSpPr txBox="1"/>
          <p:nvPr/>
        </p:nvSpPr>
        <p:spPr>
          <a:xfrm>
            <a:off x="230828" y="2771677"/>
            <a:ext cx="1587854" cy="2118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"/>
              <a:buFont typeface="Quattrocento Sans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Schools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"/>
          <p:cNvSpPr txBox="1"/>
          <p:nvPr/>
        </p:nvSpPr>
        <p:spPr>
          <a:xfrm>
            <a:off x="275142" y="3595561"/>
            <a:ext cx="1587854" cy="398989"/>
          </a:xfrm>
          <a:prstGeom prst="rect">
            <a:avLst/>
          </a:prstGeom>
          <a:solidFill>
            <a:srgbClr val="3B66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"/>
              <a:buFont typeface="Helvetica Neue"/>
              <a:buNone/>
            </a:pPr>
            <a:r>
              <a:rPr b="0" i="0" lang="en-GB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Other school resources such as materials for lessons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1" name="Google Shape;161;p1"/>
          <p:cNvSpPr txBox="1"/>
          <p:nvPr/>
        </p:nvSpPr>
        <p:spPr>
          <a:xfrm>
            <a:off x="6964366" y="3890723"/>
            <a:ext cx="1335885" cy="364798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Increased confidence and self-efficacy</a:t>
            </a:r>
            <a:endParaRPr/>
          </a:p>
        </p:txBody>
      </p:sp>
      <p:sp>
        <p:nvSpPr>
          <p:cNvPr id="162" name="Google Shape;162;p1"/>
          <p:cNvSpPr txBox="1"/>
          <p:nvPr/>
        </p:nvSpPr>
        <p:spPr>
          <a:xfrm>
            <a:off x="6939727" y="799527"/>
            <a:ext cx="1501411" cy="416614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Research-informed professional learning and practice </a:t>
            </a:r>
            <a:endParaRPr/>
          </a:p>
        </p:txBody>
      </p:sp>
      <p:sp>
        <p:nvSpPr>
          <p:cNvPr id="163" name="Google Shape;163;p1"/>
          <p:cNvSpPr txBox="1"/>
          <p:nvPr/>
        </p:nvSpPr>
        <p:spPr>
          <a:xfrm>
            <a:off x="2251393" y="2872930"/>
            <a:ext cx="2070669" cy="637290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Professional learning sessions for school staff about pedagogy, current practice and research in place to inform learning</a:t>
            </a:r>
            <a:endParaRPr/>
          </a:p>
        </p:txBody>
      </p:sp>
      <p:sp>
        <p:nvSpPr>
          <p:cNvPr id="164" name="Google Shape;164;p1"/>
          <p:cNvSpPr/>
          <p:nvPr/>
        </p:nvSpPr>
        <p:spPr>
          <a:xfrm>
            <a:off x="2203280" y="4340794"/>
            <a:ext cx="2191309" cy="705532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"/>
          <p:cNvSpPr txBox="1"/>
          <p:nvPr/>
        </p:nvSpPr>
        <p:spPr>
          <a:xfrm>
            <a:off x="2251393" y="3593769"/>
            <a:ext cx="2070669" cy="438614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Mathematics lessons/content preparation tailored to needs and informed research (led by UoC)</a:t>
            </a:r>
            <a:endParaRPr/>
          </a:p>
        </p:txBody>
      </p:sp>
      <p:sp>
        <p:nvSpPr>
          <p:cNvPr id="166" name="Google Shape;166;p1"/>
          <p:cNvSpPr txBox="1"/>
          <p:nvPr/>
        </p:nvSpPr>
        <p:spPr>
          <a:xfrm>
            <a:off x="2251393" y="4422626"/>
            <a:ext cx="2070669" cy="553632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Implementation of new Mathematics lessons/content collaboratively taught by school and UoC staff</a:t>
            </a:r>
            <a:endParaRPr/>
          </a:p>
        </p:txBody>
      </p:sp>
      <p:sp>
        <p:nvSpPr>
          <p:cNvPr id="167" name="Google Shape;167;p1"/>
          <p:cNvSpPr txBox="1"/>
          <p:nvPr/>
        </p:nvSpPr>
        <p:spPr>
          <a:xfrm>
            <a:off x="2251393" y="5409550"/>
            <a:ext cx="2070669" cy="243178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Interrogation of pupils’ responses to material and content of lessons</a:t>
            </a:r>
            <a:endParaRPr/>
          </a:p>
        </p:txBody>
      </p:sp>
      <p:sp>
        <p:nvSpPr>
          <p:cNvPr id="168" name="Google Shape;168;p1"/>
          <p:cNvSpPr txBox="1"/>
          <p:nvPr/>
        </p:nvSpPr>
        <p:spPr>
          <a:xfrm>
            <a:off x="2251393" y="5740950"/>
            <a:ext cx="2070669" cy="243178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Revision and adaptation of material and content</a:t>
            </a:r>
            <a:endParaRPr/>
          </a:p>
        </p:txBody>
      </p:sp>
      <p:sp>
        <p:nvSpPr>
          <p:cNvPr id="169" name="Google Shape;169;p1"/>
          <p:cNvSpPr txBox="1"/>
          <p:nvPr/>
        </p:nvSpPr>
        <p:spPr>
          <a:xfrm>
            <a:off x="4715710" y="1576606"/>
            <a:ext cx="1843690" cy="444992"/>
          </a:xfrm>
          <a:prstGeom prst="rect">
            <a:avLst/>
          </a:prstGeom>
          <a:solidFill>
            <a:srgbClr val="E4E2D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 and types of projects/sessions delivered, including professional development activities</a:t>
            </a:r>
            <a:endParaRPr/>
          </a:p>
        </p:txBody>
      </p:sp>
      <p:sp>
        <p:nvSpPr>
          <p:cNvPr id="170" name="Google Shape;170;p1"/>
          <p:cNvSpPr txBox="1"/>
          <p:nvPr/>
        </p:nvSpPr>
        <p:spPr>
          <a:xfrm>
            <a:off x="10600567" y="2267289"/>
            <a:ext cx="1478783" cy="617238"/>
          </a:xfrm>
          <a:prstGeom prst="rect">
            <a:avLst/>
          </a:prstGeom>
          <a:solidFill>
            <a:srgbClr val="3B66BC">
              <a:alpha val="6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Improved attainment at primary/GCSE levels and/or KS4 progression among pupils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"/>
          <p:cNvSpPr txBox="1"/>
          <p:nvPr/>
        </p:nvSpPr>
        <p:spPr>
          <a:xfrm>
            <a:off x="2251393" y="707329"/>
            <a:ext cx="2070669" cy="243178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Recruitment and engagement of schools</a:t>
            </a:r>
            <a:endParaRPr/>
          </a:p>
        </p:txBody>
      </p:sp>
      <p:sp>
        <p:nvSpPr>
          <p:cNvPr id="172" name="Google Shape;172;p1"/>
          <p:cNvSpPr txBox="1"/>
          <p:nvPr/>
        </p:nvSpPr>
        <p:spPr>
          <a:xfrm>
            <a:off x="4715710" y="2417233"/>
            <a:ext cx="1843690" cy="293960"/>
          </a:xfrm>
          <a:prstGeom prst="rect">
            <a:avLst/>
          </a:prstGeom>
          <a:solidFill>
            <a:srgbClr val="E4E2D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 of school teachers involved</a:t>
            </a:r>
            <a:endParaRPr/>
          </a:p>
        </p:txBody>
      </p:sp>
      <p:sp>
        <p:nvSpPr>
          <p:cNvPr id="173" name="Google Shape;173;p1"/>
          <p:cNvSpPr txBox="1"/>
          <p:nvPr/>
        </p:nvSpPr>
        <p:spPr>
          <a:xfrm>
            <a:off x="275142" y="2193521"/>
            <a:ext cx="1587855" cy="263918"/>
          </a:xfrm>
          <a:prstGeom prst="rect">
            <a:avLst/>
          </a:prstGeom>
          <a:solidFill>
            <a:srgbClr val="3B66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Existing relationships with schools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74" name="Google Shape;174;p1"/>
          <p:cNvSpPr txBox="1"/>
          <p:nvPr/>
        </p:nvSpPr>
        <p:spPr>
          <a:xfrm>
            <a:off x="2220600" y="2622668"/>
            <a:ext cx="2191310" cy="124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"/>
              <a:buFont typeface="Quattrocento Sans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Project design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"/>
          <p:cNvSpPr txBox="1"/>
          <p:nvPr/>
        </p:nvSpPr>
        <p:spPr>
          <a:xfrm>
            <a:off x="2238862" y="4186860"/>
            <a:ext cx="2191310" cy="124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"/>
              <a:buFont typeface="Quattrocento Sans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Teaching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"/>
          <p:cNvSpPr txBox="1"/>
          <p:nvPr/>
        </p:nvSpPr>
        <p:spPr>
          <a:xfrm>
            <a:off x="2217346" y="477845"/>
            <a:ext cx="2191310" cy="124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"/>
              <a:buFont typeface="Quattrocento Sans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Coordination with schools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"/>
          <p:cNvSpPr txBox="1"/>
          <p:nvPr/>
        </p:nvSpPr>
        <p:spPr>
          <a:xfrm>
            <a:off x="4715710" y="3225700"/>
            <a:ext cx="1843690" cy="293960"/>
          </a:xfrm>
          <a:prstGeom prst="rect">
            <a:avLst/>
          </a:prstGeom>
          <a:solidFill>
            <a:srgbClr val="E4E2D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 of pupils reached i.e. attending lessons</a:t>
            </a:r>
            <a:endParaRPr/>
          </a:p>
        </p:txBody>
      </p:sp>
      <p:sp>
        <p:nvSpPr>
          <p:cNvPr id="178" name="Google Shape;178;p1"/>
          <p:cNvSpPr txBox="1"/>
          <p:nvPr/>
        </p:nvSpPr>
        <p:spPr>
          <a:xfrm>
            <a:off x="4715710" y="3732416"/>
            <a:ext cx="1843690" cy="293960"/>
          </a:xfrm>
          <a:prstGeom prst="rect">
            <a:avLst/>
          </a:prstGeom>
          <a:solidFill>
            <a:srgbClr val="E4E2D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Breakdown of pupils’ characteristics</a:t>
            </a:r>
            <a:endParaRPr/>
          </a:p>
        </p:txBody>
      </p:sp>
      <p:sp>
        <p:nvSpPr>
          <p:cNvPr id="179" name="Google Shape;179;p1"/>
          <p:cNvSpPr txBox="1"/>
          <p:nvPr/>
        </p:nvSpPr>
        <p:spPr>
          <a:xfrm>
            <a:off x="4715710" y="5163112"/>
            <a:ext cx="1843690" cy="467791"/>
          </a:xfrm>
          <a:prstGeom prst="rect">
            <a:avLst/>
          </a:prstGeom>
          <a:solidFill>
            <a:srgbClr val="E4E2D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Case studies for PGCE and Masters’ level courses using the teaching tools available</a:t>
            </a:r>
            <a:endParaRPr/>
          </a:p>
        </p:txBody>
      </p:sp>
      <p:sp>
        <p:nvSpPr>
          <p:cNvPr id="180" name="Google Shape;180;p1"/>
          <p:cNvSpPr txBox="1"/>
          <p:nvPr/>
        </p:nvSpPr>
        <p:spPr>
          <a:xfrm>
            <a:off x="4715710" y="5889165"/>
            <a:ext cx="1843690" cy="293960"/>
          </a:xfrm>
          <a:prstGeom prst="rect">
            <a:avLst/>
          </a:prstGeom>
          <a:solidFill>
            <a:srgbClr val="E4E2D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 and type of material disseminated </a:t>
            </a:r>
            <a:endParaRPr/>
          </a:p>
        </p:txBody>
      </p:sp>
      <p:sp>
        <p:nvSpPr>
          <p:cNvPr id="181" name="Google Shape;181;p1"/>
          <p:cNvSpPr txBox="1"/>
          <p:nvPr/>
        </p:nvSpPr>
        <p:spPr>
          <a:xfrm>
            <a:off x="2251393" y="6078088"/>
            <a:ext cx="2070669" cy="243178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Dissemination of project content and resources</a:t>
            </a:r>
            <a:endParaRPr/>
          </a:p>
        </p:txBody>
      </p:sp>
      <p:sp>
        <p:nvSpPr>
          <p:cNvPr id="182" name="Google Shape;182;p1"/>
          <p:cNvSpPr txBox="1"/>
          <p:nvPr/>
        </p:nvSpPr>
        <p:spPr>
          <a:xfrm>
            <a:off x="2251393" y="1845315"/>
            <a:ext cx="2070669" cy="269976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 visits to observe current teaching/curriculum approaches</a:t>
            </a:r>
            <a:endParaRPr/>
          </a:p>
        </p:txBody>
      </p:sp>
      <p:sp>
        <p:nvSpPr>
          <p:cNvPr id="183" name="Google Shape;183;p1"/>
          <p:cNvSpPr txBox="1"/>
          <p:nvPr/>
        </p:nvSpPr>
        <p:spPr>
          <a:xfrm>
            <a:off x="2251393" y="2186029"/>
            <a:ext cx="2070669" cy="243178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Collaboration with schools to understand school context and pupils</a:t>
            </a:r>
            <a:endParaRPr/>
          </a:p>
        </p:txBody>
      </p:sp>
      <p:sp>
        <p:nvSpPr>
          <p:cNvPr id="184" name="Google Shape;184;p1"/>
          <p:cNvSpPr txBox="1"/>
          <p:nvPr/>
        </p:nvSpPr>
        <p:spPr>
          <a:xfrm>
            <a:off x="8663046" y="799527"/>
            <a:ext cx="1492569" cy="370778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Improved sense of agency and motivation</a:t>
            </a:r>
            <a:endParaRPr/>
          </a:p>
        </p:txBody>
      </p:sp>
      <p:sp>
        <p:nvSpPr>
          <p:cNvPr id="185" name="Google Shape;185;p1"/>
          <p:cNvSpPr txBox="1"/>
          <p:nvPr/>
        </p:nvSpPr>
        <p:spPr>
          <a:xfrm>
            <a:off x="6945801" y="1738810"/>
            <a:ext cx="1501411" cy="396917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Positive attitudes regarding external expertise and collaborative inquiry</a:t>
            </a:r>
            <a:endParaRPr/>
          </a:p>
        </p:txBody>
      </p:sp>
      <p:sp>
        <p:nvSpPr>
          <p:cNvPr id="186" name="Google Shape;186;p1"/>
          <p:cNvSpPr txBox="1"/>
          <p:nvPr/>
        </p:nvSpPr>
        <p:spPr>
          <a:xfrm>
            <a:off x="8666172" y="1272865"/>
            <a:ext cx="1501411" cy="416614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and adoption of project materials school-wide</a:t>
            </a:r>
            <a:endParaRPr/>
          </a:p>
        </p:txBody>
      </p:sp>
      <p:sp>
        <p:nvSpPr>
          <p:cNvPr id="187" name="Google Shape;187;p1"/>
          <p:cNvSpPr txBox="1"/>
          <p:nvPr/>
        </p:nvSpPr>
        <p:spPr>
          <a:xfrm>
            <a:off x="7451297" y="2333929"/>
            <a:ext cx="1587854" cy="2118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96440"/>
              </a:buClr>
              <a:buSzPts val="720"/>
              <a:buFont typeface="Quattrocento Sans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Pupils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"/>
          <p:cNvSpPr txBox="1"/>
          <p:nvPr/>
        </p:nvSpPr>
        <p:spPr>
          <a:xfrm>
            <a:off x="6964366" y="3221230"/>
            <a:ext cx="1335885" cy="364798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Improved understanding of Mathematics</a:t>
            </a:r>
            <a:endParaRPr/>
          </a:p>
        </p:txBody>
      </p:sp>
      <p:sp>
        <p:nvSpPr>
          <p:cNvPr id="189" name="Google Shape;189;p1"/>
          <p:cNvSpPr txBox="1"/>
          <p:nvPr/>
        </p:nvSpPr>
        <p:spPr>
          <a:xfrm>
            <a:off x="8571528" y="3144932"/>
            <a:ext cx="1501411" cy="323378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Decreased Mathematics anxiety</a:t>
            </a:r>
            <a:endParaRPr/>
          </a:p>
        </p:txBody>
      </p:sp>
      <p:sp>
        <p:nvSpPr>
          <p:cNvPr id="190" name="Google Shape;190;p1"/>
          <p:cNvSpPr txBox="1"/>
          <p:nvPr/>
        </p:nvSpPr>
        <p:spPr>
          <a:xfrm>
            <a:off x="8571528" y="2655184"/>
            <a:ext cx="1501411" cy="308782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Improved attitudes about Mathematics</a:t>
            </a:r>
            <a:endParaRPr/>
          </a:p>
        </p:txBody>
      </p:sp>
      <p:sp>
        <p:nvSpPr>
          <p:cNvPr id="191" name="Google Shape;191;p1"/>
          <p:cNvSpPr txBox="1"/>
          <p:nvPr/>
        </p:nvSpPr>
        <p:spPr>
          <a:xfrm>
            <a:off x="8571528" y="3649276"/>
            <a:ext cx="1501411" cy="364798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Increased likelihood of studying Mathematics in the future</a:t>
            </a:r>
            <a:endParaRPr/>
          </a:p>
        </p:txBody>
      </p:sp>
      <p:sp>
        <p:nvSpPr>
          <p:cNvPr id="192" name="Google Shape;192;p1"/>
          <p:cNvSpPr txBox="1"/>
          <p:nvPr/>
        </p:nvSpPr>
        <p:spPr>
          <a:xfrm>
            <a:off x="8571528" y="4195039"/>
            <a:ext cx="1501411" cy="458124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Improved ability to apply Mathematics concepts in other subjects</a:t>
            </a:r>
            <a:endParaRPr/>
          </a:p>
        </p:txBody>
      </p:sp>
      <p:sp>
        <p:nvSpPr>
          <p:cNvPr id="193" name="Google Shape;193;p1"/>
          <p:cNvSpPr/>
          <p:nvPr/>
        </p:nvSpPr>
        <p:spPr>
          <a:xfrm>
            <a:off x="6795935" y="5040238"/>
            <a:ext cx="3460771" cy="1074467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"/>
          <p:cNvSpPr txBox="1"/>
          <p:nvPr/>
        </p:nvSpPr>
        <p:spPr>
          <a:xfrm>
            <a:off x="7517424" y="4824079"/>
            <a:ext cx="1587854" cy="2118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96440"/>
              </a:buClr>
              <a:buSzPts val="720"/>
              <a:buFont typeface="Quattrocento Sans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UoC</a:t>
            </a:r>
            <a:endParaRPr b="1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"/>
          <p:cNvSpPr txBox="1"/>
          <p:nvPr/>
        </p:nvSpPr>
        <p:spPr>
          <a:xfrm>
            <a:off x="8565758" y="5150274"/>
            <a:ext cx="1501411" cy="364798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Improved relationships with schools</a:t>
            </a:r>
            <a:endParaRPr/>
          </a:p>
        </p:txBody>
      </p:sp>
      <p:sp>
        <p:nvSpPr>
          <p:cNvPr id="196" name="Google Shape;196;p1"/>
          <p:cNvSpPr txBox="1"/>
          <p:nvPr/>
        </p:nvSpPr>
        <p:spPr>
          <a:xfrm>
            <a:off x="6884103" y="5151350"/>
            <a:ext cx="1501411" cy="364798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Fulfilment of attainment-raising related objectives </a:t>
            </a:r>
            <a:endParaRPr/>
          </a:p>
        </p:txBody>
      </p:sp>
      <p:cxnSp>
        <p:nvCxnSpPr>
          <p:cNvPr id="197" name="Google Shape;197;p1"/>
          <p:cNvCxnSpPr>
            <a:stCxn id="142" idx="3"/>
            <a:endCxn id="138" idx="1"/>
          </p:cNvCxnSpPr>
          <p:nvPr/>
        </p:nvCxnSpPr>
        <p:spPr>
          <a:xfrm flipH="1" rot="10800000">
            <a:off x="1923358" y="821361"/>
            <a:ext cx="286800" cy="859500"/>
          </a:xfrm>
          <a:prstGeom prst="bentConnector3">
            <a:avLst>
              <a:gd fmla="val 50018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98" name="Google Shape;198;p1"/>
          <p:cNvCxnSpPr>
            <a:stCxn id="141" idx="3"/>
            <a:endCxn id="138" idx="1"/>
          </p:cNvCxnSpPr>
          <p:nvPr/>
        </p:nvCxnSpPr>
        <p:spPr>
          <a:xfrm flipH="1" rot="10800000">
            <a:off x="1923358" y="821405"/>
            <a:ext cx="286800" cy="27267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99" name="Google Shape;199;p1"/>
          <p:cNvCxnSpPr/>
          <p:nvPr/>
        </p:nvCxnSpPr>
        <p:spPr>
          <a:xfrm>
            <a:off x="4240637" y="1010533"/>
            <a:ext cx="0" cy="240855"/>
          </a:xfrm>
          <a:prstGeom prst="straightConnector1">
            <a:avLst/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00" name="Google Shape;200;p1"/>
          <p:cNvCxnSpPr/>
          <p:nvPr/>
        </p:nvCxnSpPr>
        <p:spPr>
          <a:xfrm>
            <a:off x="4221457" y="2548160"/>
            <a:ext cx="0" cy="199026"/>
          </a:xfrm>
          <a:prstGeom prst="straightConnector1">
            <a:avLst/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01" name="Google Shape;201;p1"/>
          <p:cNvCxnSpPr/>
          <p:nvPr/>
        </p:nvCxnSpPr>
        <p:spPr>
          <a:xfrm>
            <a:off x="4200433" y="4112168"/>
            <a:ext cx="0" cy="235950"/>
          </a:xfrm>
          <a:prstGeom prst="straightConnector1">
            <a:avLst/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02" name="Google Shape;202;p1"/>
          <p:cNvCxnSpPr/>
          <p:nvPr/>
        </p:nvCxnSpPr>
        <p:spPr>
          <a:xfrm>
            <a:off x="4194392" y="5046325"/>
            <a:ext cx="0" cy="255811"/>
          </a:xfrm>
          <a:prstGeom prst="straightConnector1">
            <a:avLst/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03" name="Google Shape;203;p1"/>
          <p:cNvCxnSpPr>
            <a:stCxn id="138" idx="3"/>
            <a:endCxn id="150" idx="1"/>
          </p:cNvCxnSpPr>
          <p:nvPr/>
        </p:nvCxnSpPr>
        <p:spPr>
          <a:xfrm>
            <a:off x="4401568" y="821417"/>
            <a:ext cx="279300" cy="212700"/>
          </a:xfrm>
          <a:prstGeom prst="bentConnector3">
            <a:avLst>
              <a:gd fmla="val 49997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04" name="Google Shape;204;p1"/>
          <p:cNvCxnSpPr>
            <a:stCxn id="139" idx="3"/>
            <a:endCxn id="169" idx="1"/>
          </p:cNvCxnSpPr>
          <p:nvPr/>
        </p:nvCxnSpPr>
        <p:spPr>
          <a:xfrm flipH="1" rot="10800000">
            <a:off x="4393783" y="1799185"/>
            <a:ext cx="321900" cy="16497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05" name="Google Shape;205;p1"/>
          <p:cNvCxnSpPr>
            <a:stCxn id="164" idx="3"/>
            <a:endCxn id="169" idx="1"/>
          </p:cNvCxnSpPr>
          <p:nvPr/>
        </p:nvCxnSpPr>
        <p:spPr>
          <a:xfrm flipH="1" rot="10800000">
            <a:off x="4394589" y="1799160"/>
            <a:ext cx="321000" cy="28944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06" name="Google Shape;206;p1"/>
          <p:cNvCxnSpPr>
            <a:stCxn id="181" idx="3"/>
            <a:endCxn id="180" idx="1"/>
          </p:cNvCxnSpPr>
          <p:nvPr/>
        </p:nvCxnSpPr>
        <p:spPr>
          <a:xfrm flipH="1" rot="10800000">
            <a:off x="4322062" y="6036177"/>
            <a:ext cx="393600" cy="163500"/>
          </a:xfrm>
          <a:prstGeom prst="bentConnector3">
            <a:avLst>
              <a:gd fmla="val 50006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07" name="Google Shape;207;p1"/>
          <p:cNvCxnSpPr>
            <a:stCxn id="139" idx="3"/>
            <a:endCxn id="172" idx="1"/>
          </p:cNvCxnSpPr>
          <p:nvPr/>
        </p:nvCxnSpPr>
        <p:spPr>
          <a:xfrm flipH="1" rot="10800000">
            <a:off x="4393783" y="2564185"/>
            <a:ext cx="321900" cy="8847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08" name="Google Shape;208;p1"/>
          <p:cNvCxnSpPr>
            <a:stCxn id="164" idx="3"/>
            <a:endCxn id="177" idx="1"/>
          </p:cNvCxnSpPr>
          <p:nvPr/>
        </p:nvCxnSpPr>
        <p:spPr>
          <a:xfrm flipH="1" rot="10800000">
            <a:off x="4394589" y="3372660"/>
            <a:ext cx="321000" cy="13209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09" name="Google Shape;209;p1"/>
          <p:cNvCxnSpPr>
            <a:stCxn id="177" idx="2"/>
            <a:endCxn id="178" idx="0"/>
          </p:cNvCxnSpPr>
          <p:nvPr/>
        </p:nvCxnSpPr>
        <p:spPr>
          <a:xfrm>
            <a:off x="5637555" y="3519660"/>
            <a:ext cx="0" cy="212700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0" name="Google Shape;210;p1"/>
          <p:cNvCxnSpPr>
            <a:stCxn id="136" idx="3"/>
            <a:endCxn id="179" idx="1"/>
          </p:cNvCxnSpPr>
          <p:nvPr/>
        </p:nvCxnSpPr>
        <p:spPr>
          <a:xfrm flipH="1" rot="10800000">
            <a:off x="4377809" y="5396882"/>
            <a:ext cx="337800" cy="4551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1" name="Google Shape;211;p1"/>
          <p:cNvCxnSpPr>
            <a:stCxn id="150" idx="3"/>
            <a:endCxn id="143" idx="1"/>
          </p:cNvCxnSpPr>
          <p:nvPr/>
        </p:nvCxnSpPr>
        <p:spPr>
          <a:xfrm>
            <a:off x="6524543" y="1033991"/>
            <a:ext cx="271500" cy="445200"/>
          </a:xfrm>
          <a:prstGeom prst="bentConnector3">
            <a:avLst>
              <a:gd fmla="val 49980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2" name="Google Shape;212;p1"/>
          <p:cNvCxnSpPr>
            <a:stCxn id="172" idx="3"/>
            <a:endCxn id="143" idx="1"/>
          </p:cNvCxnSpPr>
          <p:nvPr/>
        </p:nvCxnSpPr>
        <p:spPr>
          <a:xfrm flipH="1" rot="10800000">
            <a:off x="6559400" y="1479413"/>
            <a:ext cx="236400" cy="1084800"/>
          </a:xfrm>
          <a:prstGeom prst="bentConnector3">
            <a:avLst>
              <a:gd fmla="val 50029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3" name="Google Shape;213;p1"/>
          <p:cNvCxnSpPr>
            <a:stCxn id="177" idx="3"/>
            <a:endCxn id="135" idx="1"/>
          </p:cNvCxnSpPr>
          <p:nvPr/>
        </p:nvCxnSpPr>
        <p:spPr>
          <a:xfrm>
            <a:off x="6559400" y="3372680"/>
            <a:ext cx="236400" cy="264000"/>
          </a:xfrm>
          <a:prstGeom prst="bentConnector3">
            <a:avLst>
              <a:gd fmla="val 50029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4" name="Google Shape;214;p1"/>
          <p:cNvCxnSpPr>
            <a:stCxn id="135" idx="3"/>
            <a:endCxn id="170" idx="1"/>
          </p:cNvCxnSpPr>
          <p:nvPr/>
        </p:nvCxnSpPr>
        <p:spPr>
          <a:xfrm flipH="1" rot="10800000">
            <a:off x="10256706" y="2575803"/>
            <a:ext cx="343800" cy="1060800"/>
          </a:xfrm>
          <a:prstGeom prst="bentConnector3">
            <a:avLst>
              <a:gd fmla="val 50009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5" name="Google Shape;215;p1"/>
          <p:cNvCxnSpPr/>
          <p:nvPr/>
        </p:nvCxnSpPr>
        <p:spPr>
          <a:xfrm>
            <a:off x="11314234" y="2907138"/>
            <a:ext cx="0" cy="327307"/>
          </a:xfrm>
          <a:prstGeom prst="straightConnector1">
            <a:avLst/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6" name="Google Shape;216;p1"/>
          <p:cNvCxnSpPr>
            <a:stCxn id="154" idx="3"/>
            <a:endCxn id="184" idx="1"/>
          </p:cNvCxnSpPr>
          <p:nvPr/>
        </p:nvCxnSpPr>
        <p:spPr>
          <a:xfrm flipH="1" rot="10800000">
            <a:off x="8441138" y="984914"/>
            <a:ext cx="222000" cy="495900"/>
          </a:xfrm>
          <a:prstGeom prst="bentConnector3">
            <a:avLst>
              <a:gd fmla="val 49979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7" name="Google Shape;217;p1"/>
          <p:cNvCxnSpPr>
            <a:stCxn id="178" idx="3"/>
            <a:endCxn id="196" idx="1"/>
          </p:cNvCxnSpPr>
          <p:nvPr/>
        </p:nvCxnSpPr>
        <p:spPr>
          <a:xfrm>
            <a:off x="6559400" y="3879396"/>
            <a:ext cx="324600" cy="1454400"/>
          </a:xfrm>
          <a:prstGeom prst="bentConnector3">
            <a:avLst>
              <a:gd fmla="val 50016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8" name="Google Shape;218;p1"/>
          <p:cNvCxnSpPr>
            <a:stCxn id="188" idx="3"/>
            <a:endCxn id="190" idx="1"/>
          </p:cNvCxnSpPr>
          <p:nvPr/>
        </p:nvCxnSpPr>
        <p:spPr>
          <a:xfrm flipH="1" rot="10800000">
            <a:off x="8300251" y="2809629"/>
            <a:ext cx="271200" cy="5940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9" name="Google Shape;219;p1"/>
          <p:cNvCxnSpPr>
            <a:stCxn id="188" idx="3"/>
            <a:endCxn id="191" idx="1"/>
          </p:cNvCxnSpPr>
          <p:nvPr/>
        </p:nvCxnSpPr>
        <p:spPr>
          <a:xfrm>
            <a:off x="8300251" y="3403629"/>
            <a:ext cx="271200" cy="428100"/>
          </a:xfrm>
          <a:prstGeom prst="bentConnector3">
            <a:avLst>
              <a:gd fmla="val 50014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20" name="Google Shape;220;p1"/>
          <p:cNvCxnSpPr>
            <a:stCxn id="188" idx="3"/>
            <a:endCxn id="192" idx="1"/>
          </p:cNvCxnSpPr>
          <p:nvPr/>
        </p:nvCxnSpPr>
        <p:spPr>
          <a:xfrm>
            <a:off x="8300251" y="3403629"/>
            <a:ext cx="271200" cy="10206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21" name="Google Shape;221;p1"/>
          <p:cNvCxnSpPr>
            <a:stCxn id="161" idx="3"/>
            <a:endCxn id="189" idx="1"/>
          </p:cNvCxnSpPr>
          <p:nvPr/>
        </p:nvCxnSpPr>
        <p:spPr>
          <a:xfrm flipH="1" rot="10800000">
            <a:off x="8300251" y="3306622"/>
            <a:ext cx="271200" cy="766500"/>
          </a:xfrm>
          <a:prstGeom prst="bentConnector3">
            <a:avLst>
              <a:gd fmla="val 50014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22" name="Google Shape;222;p1"/>
          <p:cNvSpPr/>
          <p:nvPr/>
        </p:nvSpPr>
        <p:spPr>
          <a:xfrm>
            <a:off x="10544532" y="3456347"/>
            <a:ext cx="1611338" cy="1639544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1"/>
          <p:cNvSpPr txBox="1"/>
          <p:nvPr/>
        </p:nvSpPr>
        <p:spPr>
          <a:xfrm>
            <a:off x="10596206" y="3570419"/>
            <a:ext cx="1501200" cy="399600"/>
          </a:xfrm>
          <a:prstGeom prst="rect">
            <a:avLst/>
          </a:prstGeom>
          <a:solidFill>
            <a:srgbClr val="3B66BC">
              <a:alpha val="6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Improved attainment in schools/colleges</a:t>
            </a:r>
            <a:endParaRPr/>
          </a:p>
        </p:txBody>
      </p:sp>
      <p:sp>
        <p:nvSpPr>
          <p:cNvPr id="224" name="Google Shape;224;p1"/>
          <p:cNvSpPr txBox="1"/>
          <p:nvPr/>
        </p:nvSpPr>
        <p:spPr>
          <a:xfrm>
            <a:off x="10602556" y="4079015"/>
            <a:ext cx="1501200" cy="399600"/>
          </a:xfrm>
          <a:prstGeom prst="rect">
            <a:avLst/>
          </a:prstGeom>
          <a:solidFill>
            <a:srgbClr val="3B66BC">
              <a:alpha val="6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Reduced attainment and continuation gap</a:t>
            </a:r>
            <a:endParaRPr/>
          </a:p>
        </p:txBody>
      </p:sp>
      <p:sp>
        <p:nvSpPr>
          <p:cNvPr id="225" name="Google Shape;225;p1"/>
          <p:cNvSpPr txBox="1"/>
          <p:nvPr/>
        </p:nvSpPr>
        <p:spPr>
          <a:xfrm>
            <a:off x="10600567" y="3267768"/>
            <a:ext cx="1501201" cy="1515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720"/>
              <a:buFont typeface="Quattrocento Sans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Wider benefits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6" name="Google Shape;226;p1"/>
          <p:cNvCxnSpPr>
            <a:stCxn id="162" idx="3"/>
            <a:endCxn id="184" idx="1"/>
          </p:cNvCxnSpPr>
          <p:nvPr/>
        </p:nvCxnSpPr>
        <p:spPr>
          <a:xfrm flipH="1" rot="10800000">
            <a:off x="8441138" y="985034"/>
            <a:ext cx="222000" cy="22800"/>
          </a:xfrm>
          <a:prstGeom prst="bentConnector3">
            <a:avLst>
              <a:gd fmla="val 49979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27" name="Google Shape;227;p1"/>
          <p:cNvCxnSpPr>
            <a:stCxn id="186" idx="3"/>
            <a:endCxn id="170" idx="1"/>
          </p:cNvCxnSpPr>
          <p:nvPr/>
        </p:nvCxnSpPr>
        <p:spPr>
          <a:xfrm>
            <a:off x="10167583" y="1481172"/>
            <a:ext cx="432900" cy="1094700"/>
          </a:xfrm>
          <a:prstGeom prst="bentConnector3">
            <a:avLst>
              <a:gd fmla="val 50010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28" name="Google Shape;228;p1"/>
          <p:cNvCxnSpPr>
            <a:stCxn id="154" idx="3"/>
            <a:endCxn id="186" idx="1"/>
          </p:cNvCxnSpPr>
          <p:nvPr/>
        </p:nvCxnSpPr>
        <p:spPr>
          <a:xfrm>
            <a:off x="8441138" y="1480814"/>
            <a:ext cx="225000" cy="600"/>
          </a:xfrm>
          <a:prstGeom prst="bentConnector3">
            <a:avLst>
              <a:gd fmla="val 50008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29" name="Google Shape;229;p1"/>
          <p:cNvSpPr txBox="1"/>
          <p:nvPr/>
        </p:nvSpPr>
        <p:spPr>
          <a:xfrm>
            <a:off x="6887805" y="5609637"/>
            <a:ext cx="1501411" cy="426508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Professional learning informs taught university programmes</a:t>
            </a:r>
            <a:endParaRPr/>
          </a:p>
        </p:txBody>
      </p:sp>
      <p:cxnSp>
        <p:nvCxnSpPr>
          <p:cNvPr id="230" name="Google Shape;230;p1"/>
          <p:cNvCxnSpPr>
            <a:stCxn id="169" idx="3"/>
            <a:endCxn id="143" idx="1"/>
          </p:cNvCxnSpPr>
          <p:nvPr/>
        </p:nvCxnSpPr>
        <p:spPr>
          <a:xfrm flipH="1" rot="10800000">
            <a:off x="6559400" y="1479302"/>
            <a:ext cx="236400" cy="319800"/>
          </a:xfrm>
          <a:prstGeom prst="bentConnector3">
            <a:avLst>
              <a:gd fmla="val 50029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31" name="Google Shape;231;p1"/>
          <p:cNvSpPr txBox="1"/>
          <p:nvPr/>
        </p:nvSpPr>
        <p:spPr>
          <a:xfrm>
            <a:off x="10602556" y="4570662"/>
            <a:ext cx="1501200" cy="399600"/>
          </a:xfrm>
          <a:prstGeom prst="rect">
            <a:avLst/>
          </a:prstGeom>
          <a:solidFill>
            <a:srgbClr val="3B66BC">
              <a:alpha val="6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Improved teacher training</a:t>
            </a:r>
            <a:endParaRPr/>
          </a:p>
        </p:txBody>
      </p:sp>
      <p:cxnSp>
        <p:nvCxnSpPr>
          <p:cNvPr id="232" name="Google Shape;232;p1"/>
          <p:cNvCxnSpPr>
            <a:stCxn id="143" idx="2"/>
            <a:endCxn id="135" idx="0"/>
          </p:cNvCxnSpPr>
          <p:nvPr/>
        </p:nvCxnSpPr>
        <p:spPr>
          <a:xfrm>
            <a:off x="8526321" y="2258880"/>
            <a:ext cx="0" cy="271800"/>
          </a:xfrm>
          <a:prstGeom prst="straightConnector1">
            <a:avLst/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3" name="Google Shape;233;p1"/>
          <p:cNvCxnSpPr>
            <a:stCxn id="190" idx="2"/>
            <a:endCxn id="189" idx="0"/>
          </p:cNvCxnSpPr>
          <p:nvPr/>
        </p:nvCxnSpPr>
        <p:spPr>
          <a:xfrm>
            <a:off x="9322234" y="2963966"/>
            <a:ext cx="0" cy="180900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4" name="Google Shape;234;p1"/>
          <p:cNvCxnSpPr>
            <a:stCxn id="189" idx="2"/>
            <a:endCxn id="191" idx="0"/>
          </p:cNvCxnSpPr>
          <p:nvPr/>
        </p:nvCxnSpPr>
        <p:spPr>
          <a:xfrm>
            <a:off x="9322234" y="3468310"/>
            <a:ext cx="0" cy="180900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5" name="Google Shape;235;p1"/>
          <p:cNvCxnSpPr>
            <a:stCxn id="188" idx="2"/>
            <a:endCxn id="161" idx="0"/>
          </p:cNvCxnSpPr>
          <p:nvPr/>
        </p:nvCxnSpPr>
        <p:spPr>
          <a:xfrm>
            <a:off x="7632309" y="3586028"/>
            <a:ext cx="0" cy="304800"/>
          </a:xfrm>
          <a:prstGeom prst="straightConnector1">
            <a:avLst/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236" name="Google Shape;236;p1"/>
          <p:cNvCxnSpPr>
            <a:stCxn id="179" idx="3"/>
            <a:endCxn id="229" idx="1"/>
          </p:cNvCxnSpPr>
          <p:nvPr/>
        </p:nvCxnSpPr>
        <p:spPr>
          <a:xfrm>
            <a:off x="6559400" y="5397008"/>
            <a:ext cx="328500" cy="426000"/>
          </a:xfrm>
          <a:prstGeom prst="bentConnector3">
            <a:avLst>
              <a:gd fmla="val 49986" name="adj1"/>
            </a:avLst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7" name="Google Shape;237;p1"/>
          <p:cNvCxnSpPr>
            <a:stCxn id="229" idx="3"/>
            <a:endCxn id="231" idx="2"/>
          </p:cNvCxnSpPr>
          <p:nvPr/>
        </p:nvCxnSpPr>
        <p:spPr>
          <a:xfrm flipH="1" rot="10800000">
            <a:off x="8389216" y="4970291"/>
            <a:ext cx="2964000" cy="852600"/>
          </a:xfrm>
          <a:prstGeom prst="bentConnector2">
            <a:avLst/>
          </a:prstGeom>
          <a:noFill/>
          <a:ln cap="flat" cmpd="sng" w="9525">
            <a:solidFill>
              <a:srgbClr val="48586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38" name="Google Shape;238;p1"/>
          <p:cNvSpPr/>
          <p:nvPr/>
        </p:nvSpPr>
        <p:spPr>
          <a:xfrm>
            <a:off x="714025" y="6476075"/>
            <a:ext cx="3171600" cy="180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"/>
          <p:cNvSpPr/>
          <p:nvPr/>
        </p:nvSpPr>
        <p:spPr>
          <a:xfrm>
            <a:off x="11208600" y="6077550"/>
            <a:ext cx="614400" cy="637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40" name="Google Shape;240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89387" y="6165850"/>
            <a:ext cx="1096461" cy="57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IPSOS - Classical Template - 16x9">
  <a:themeElements>
    <a:clrScheme name="new_brand_tweaked_teal">
      <a:dk1>
        <a:srgbClr val="000000"/>
      </a:dk1>
      <a:lt1>
        <a:srgbClr val="FFFFFF"/>
      </a:lt1>
      <a:dk2>
        <a:srgbClr val="419999"/>
      </a:dk2>
      <a:lt2>
        <a:srgbClr val="2F469C"/>
      </a:lt2>
      <a:accent1>
        <a:srgbClr val="002554"/>
      </a:accent1>
      <a:accent2>
        <a:srgbClr val="F1BE48"/>
      </a:accent2>
      <a:accent3>
        <a:srgbClr val="E87722"/>
      </a:accent3>
      <a:accent4>
        <a:srgbClr val="84329B"/>
      </a:accent4>
      <a:accent5>
        <a:srgbClr val="F14354"/>
      </a:accent5>
      <a:accent6>
        <a:srgbClr val="5FBD83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2022-10-19T09:18:32Z</dcterms:created>
  <dc:creator>Irene Soriano-Redondo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0x0101003B75AD9DC4239A47AB6FDC49FCFB618A</vt:lpwstr>
  </property>
</Properties>
</file>