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weyF8OQNi34ydHsP24pxTRga+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8590" y="152400"/>
            <a:ext cx="6569710" cy="369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;n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773" y="8465394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52400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">
  <p:cSld name="Cle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_1">
  <p:cSld name="Cover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0000" y="5420032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96167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0000" y="4779622"/>
            <a:ext cx="2519921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2000">
                <a:solidFill>
                  <a:schemeClr val="lt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2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3"/>
          </p:nvPr>
        </p:nvSpPr>
        <p:spPr>
          <a:xfrm>
            <a:off x="450000" y="3789980"/>
            <a:ext cx="75519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50000" y="6511768"/>
            <a:ext cx="365805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Ipsos TASO Inception Meeting | Oct 21 | Version 1 | Internal/Client Use Only </a:t>
            </a:r>
            <a:endParaRPr/>
          </a:p>
        </p:txBody>
      </p:sp>
      <p:pic>
        <p:nvPicPr>
          <p:cNvPr id="23" name="Google Shape;23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26B43"/>
          </p15:clr>
        </p15:guide>
        <p15:guide id="2" orient="horz" pos="331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tyle 3">
  <p:cSld name="Divider style 3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8215085" y="0"/>
            <a:ext cx="397691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3000">
                <a:srgbClr val="000000">
                  <a:alpha val="0"/>
                </a:srgbClr>
              </a:gs>
              <a:gs pos="100000">
                <a:srgbClr val="000000">
                  <a:alpha val="1490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904312" y="91698"/>
            <a:ext cx="2837315" cy="31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950"/>
              <a:buNone/>
              <a:defRPr sz="19900" b="1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74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52215" y="2816932"/>
            <a:ext cx="5508848" cy="3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50000" y="6511768"/>
            <a:ext cx="267060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Ipsos | October 22 | Version 1 | Internal/Client Use Only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(long) x 1 box">
  <p:cSld name="Diagram (long) x 1 bo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0000" y="1241781"/>
            <a:ext cx="9341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ntent 1_box">
  <p:cSld name="3-column content 1_bo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49999" y="1241781"/>
            <a:ext cx="9341699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_diagram_right">
  <p:cSld name="large_diagram_r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3526688" cy="11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42913" y="1784350"/>
            <a:ext cx="3527425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332288" y="449263"/>
            <a:ext cx="7416800" cy="5499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0256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36862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450000" y="1808820"/>
            <a:ext cx="11299088" cy="385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97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817200" y="6515735"/>
            <a:ext cx="31226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Ipsos | October 2022 | Version 1 | Public | Internal/Client Use Only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 descr="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948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81">
          <p15:clr>
            <a:srgbClr val="A4A3A4"/>
          </p15:clr>
        </p15:guide>
        <p15:guide id="6" pos="1499">
          <p15:clr>
            <a:srgbClr val="A4A3A4"/>
          </p15:clr>
        </p15:guide>
        <p15:guide id="7" pos="2505">
          <p15:clr>
            <a:srgbClr val="9FCC3B"/>
          </p15:clr>
        </p15:guide>
        <p15:guide id="8" pos="2729">
          <p15:clr>
            <a:srgbClr val="9FCC3B"/>
          </p15:clr>
        </p15:guide>
        <p15:guide id="9" pos="3724">
          <p15:clr>
            <a:srgbClr val="F26B43"/>
          </p15:clr>
        </p15:guide>
        <p15:guide id="10" pos="4949">
          <p15:clr>
            <a:srgbClr val="9FCC3B"/>
          </p15:clr>
        </p15:guide>
        <p15:guide id="11" pos="5167">
          <p15:clr>
            <a:srgbClr val="9FCC3B"/>
          </p15:clr>
        </p15:guide>
        <p15:guide id="12" pos="6168">
          <p15:clr>
            <a:srgbClr val="A4A3A4"/>
          </p15:clr>
        </p15:guide>
        <p15:guide id="13" pos="6392">
          <p15:clr>
            <a:srgbClr val="A4A3A4"/>
          </p15:clr>
        </p15:guide>
        <p15:guide id="14" orient="horz" pos="3566">
          <p15:clr>
            <a:srgbClr val="5ACBF0"/>
          </p15:clr>
        </p15:guide>
        <p15:guide id="15" orient="horz" pos="3747">
          <p15:clr>
            <a:srgbClr val="9FCC3B"/>
          </p15:clr>
        </p15:guide>
        <p15:guide id="16" orient="horz" pos="3884">
          <p15:clr>
            <a:srgbClr val="F26B43"/>
          </p15:clr>
        </p15:guide>
        <p15:guide id="17" orient="horz" pos="4166">
          <p15:clr>
            <a:srgbClr val="F26B43"/>
          </p15:clr>
        </p15:guide>
        <p15:guide id="18" orient="horz" pos="935">
          <p15:clr>
            <a:srgbClr val="9FCC3B"/>
          </p15:clr>
        </p15:guide>
        <p15:guide id="19" orient="horz" pos="1124">
          <p15:clr>
            <a:srgbClr val="5ACBF0"/>
          </p15:clr>
        </p15:guide>
        <p15:guide id="20" orient="horz" pos="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4615581" y="3577096"/>
            <a:ext cx="1887155" cy="158820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6978360" y="3242763"/>
            <a:ext cx="3153573" cy="282570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6978360" y="2297959"/>
            <a:ext cx="3153600" cy="7438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6978360" y="814112"/>
            <a:ext cx="3153573" cy="117971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2073968" y="856070"/>
            <a:ext cx="2229059" cy="241802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2073968" y="3649497"/>
            <a:ext cx="2229059" cy="95078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62758" y="4271889"/>
            <a:ext cx="1760555" cy="115422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79106" y="797094"/>
            <a:ext cx="1760555" cy="302035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4661894" y="1819859"/>
            <a:ext cx="1747808" cy="448415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UOG staff and student ambassadors trained/employed for the delivery of workshops </a:t>
            </a: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132513" y="3113233"/>
            <a:ext cx="1587854" cy="626293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Communication and collaboration with 300 schools, colleges, career advisors and community groups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2142981" y="3757731"/>
            <a:ext cx="2070669" cy="387477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Delivery of academic, personal and </a:t>
            </a:r>
            <a:r>
              <a:rPr lang="en-GB" sz="800">
                <a:solidFill>
                  <a:schemeClr val="dk1"/>
                </a:solidFill>
              </a:rPr>
              <a:t>transferable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 workshops</a:t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2138282" y="4227611"/>
            <a:ext cx="2070669" cy="24359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to university campus </a:t>
            </a:r>
            <a:endParaRPr/>
          </a:p>
        </p:txBody>
      </p:sp>
      <p:sp>
        <p:nvSpPr>
          <p:cNvPr id="153" name="Google Shape;153;p1"/>
          <p:cNvSpPr txBox="1"/>
          <p:nvPr/>
        </p:nvSpPr>
        <p:spPr>
          <a:xfrm>
            <a:off x="2153201" y="899183"/>
            <a:ext cx="2070669" cy="288000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with schools to organise workshops </a:t>
            </a:r>
            <a:endParaRPr/>
          </a:p>
        </p:txBody>
      </p:sp>
      <p:sp>
        <p:nvSpPr>
          <p:cNvPr id="154" name="Google Shape;154;p1"/>
          <p:cNvSpPr txBox="1"/>
          <p:nvPr/>
        </p:nvSpPr>
        <p:spPr>
          <a:xfrm>
            <a:off x="2153201" y="1298584"/>
            <a:ext cx="2070669" cy="236749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 preparation </a:t>
            </a:r>
            <a:endParaRPr/>
          </a:p>
        </p:txBody>
      </p:sp>
      <p:sp>
        <p:nvSpPr>
          <p:cNvPr id="155" name="Google Shape;155;p1"/>
          <p:cNvSpPr txBox="1"/>
          <p:nvPr/>
        </p:nvSpPr>
        <p:spPr>
          <a:xfrm>
            <a:off x="2153201" y="1652540"/>
            <a:ext cx="2070669" cy="326144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 of UOG staff and student ambassadors </a:t>
            </a:r>
            <a:endParaRPr/>
          </a:p>
        </p:txBody>
      </p:sp>
      <p:sp>
        <p:nvSpPr>
          <p:cNvPr id="156" name="Google Shape;156;p1"/>
          <p:cNvSpPr txBox="1"/>
          <p:nvPr/>
        </p:nvSpPr>
        <p:spPr>
          <a:xfrm>
            <a:off x="2153201" y="2908016"/>
            <a:ext cx="2070669" cy="251720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Scholarship administration  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2153201" y="2095890"/>
            <a:ext cx="2070669" cy="32614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Feedback, monitoring and evaluation activities, including attendance register </a:t>
            </a:r>
            <a:endParaRPr/>
          </a:p>
        </p:txBody>
      </p:sp>
      <p:sp>
        <p:nvSpPr>
          <p:cNvPr id="158" name="Google Shape;158;p1"/>
          <p:cNvSpPr txBox="1"/>
          <p:nvPr/>
        </p:nvSpPr>
        <p:spPr>
          <a:xfrm>
            <a:off x="149110" y="4387321"/>
            <a:ext cx="1587854" cy="296331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staff involved in the coordination of the programme 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140399" y="4744526"/>
            <a:ext cx="1587854" cy="296331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School, college and community venues  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140399" y="5112987"/>
            <a:ext cx="1587854" cy="194697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 resources for online delivery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153201" y="2539090"/>
            <a:ext cx="2070669" cy="251720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activities around scholarship  </a:t>
            </a:r>
            <a:endParaRPr/>
          </a:p>
        </p:txBody>
      </p:sp>
      <p:sp>
        <p:nvSpPr>
          <p:cNvPr id="162" name="Google Shape;162;p1"/>
          <p:cNvSpPr txBox="1"/>
          <p:nvPr/>
        </p:nvSpPr>
        <p:spPr>
          <a:xfrm>
            <a:off x="4685254" y="5310391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of participants characteristics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4645482" y="2590973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scholarship applications received / # that are eligible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4661894" y="1404134"/>
            <a:ext cx="1747808" cy="243593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hours of training delivered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4672187" y="5758261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students visiting UOG campus 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4647207" y="3051180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students receive £2,000 in scholarship to study at the UOG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147462" y="1509035"/>
            <a:ext cx="1587855" cy="30324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Skills, knowledge, and time of UOG student ambassadors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152942" y="861984"/>
            <a:ext cx="1585437" cy="578018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Skills, knowledge and time of UOG staff, incl. members of the outreach and educational partnership team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147462" y="1880198"/>
            <a:ext cx="1587854" cy="303241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UOG funding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47462" y="2238255"/>
            <a:ext cx="1587854" cy="454507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and student ambassadors training materials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140399" y="2757700"/>
            <a:ext cx="1587854" cy="303241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Workshop resources (e.g. PowerPoints, PDFs)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7113896" y="3371488"/>
            <a:ext cx="1501411" cy="401133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academic skills, incl. academic and reflective writing </a:t>
            </a:r>
            <a:endParaRPr/>
          </a:p>
        </p:txBody>
      </p:sp>
      <p:sp>
        <p:nvSpPr>
          <p:cNvPr id="173" name="Google Shape;173;p1"/>
          <p:cNvSpPr txBox="1"/>
          <p:nvPr/>
        </p:nvSpPr>
        <p:spPr>
          <a:xfrm>
            <a:off x="8865396" y="5196669"/>
            <a:ext cx="1188000" cy="459100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sense of belonging in HE environment</a:t>
            </a:r>
            <a:endParaRPr/>
          </a:p>
        </p:txBody>
      </p:sp>
      <p:sp>
        <p:nvSpPr>
          <p:cNvPr id="174" name="Google Shape;174;p1"/>
          <p:cNvSpPr txBox="1"/>
          <p:nvPr/>
        </p:nvSpPr>
        <p:spPr>
          <a:xfrm>
            <a:off x="7113684" y="4843021"/>
            <a:ext cx="1501411" cy="521837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awareness of pastoral, academic and financial support services available at UOG 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7107854" y="5478715"/>
            <a:ext cx="1513072" cy="475597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awareness and knowledge of future pathways, including HE</a:t>
            </a:r>
            <a:endParaRPr/>
          </a:p>
        </p:txBody>
      </p:sp>
      <p:sp>
        <p:nvSpPr>
          <p:cNvPr id="176" name="Google Shape;176;p1"/>
          <p:cNvSpPr txBox="1"/>
          <p:nvPr/>
        </p:nvSpPr>
        <p:spPr>
          <a:xfrm>
            <a:off x="8857445" y="3904325"/>
            <a:ext cx="1188000" cy="28832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Increased motivation and confidence</a:t>
            </a:r>
            <a:endParaRPr/>
          </a:p>
        </p:txBody>
      </p:sp>
      <p:sp>
        <p:nvSpPr>
          <p:cNvPr id="177" name="Google Shape;177;p1"/>
          <p:cNvSpPr txBox="1"/>
          <p:nvPr/>
        </p:nvSpPr>
        <p:spPr>
          <a:xfrm>
            <a:off x="7113684" y="2333329"/>
            <a:ext cx="1501200" cy="246257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personal and </a:t>
            </a:r>
            <a:r>
              <a:rPr lang="en-GB" sz="800">
                <a:solidFill>
                  <a:schemeClr val="dk1"/>
                </a:solidFill>
              </a:rPr>
              <a:t>transferable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</a:t>
            </a:r>
            <a:endParaRPr/>
          </a:p>
        </p:txBody>
      </p:sp>
      <p:sp>
        <p:nvSpPr>
          <p:cNvPr id="178" name="Google Shape;178;p1"/>
          <p:cNvSpPr txBox="1"/>
          <p:nvPr/>
        </p:nvSpPr>
        <p:spPr>
          <a:xfrm>
            <a:off x="7113684" y="2622118"/>
            <a:ext cx="1501200" cy="379085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confidence in presenting information to students with impact </a:t>
            </a:r>
            <a:endParaRPr/>
          </a:p>
        </p:txBody>
      </p:sp>
      <p:sp>
        <p:nvSpPr>
          <p:cNvPr id="179" name="Google Shape;179;p1"/>
          <p:cNvSpPr txBox="1"/>
          <p:nvPr/>
        </p:nvSpPr>
        <p:spPr>
          <a:xfrm>
            <a:off x="7785490" y="3072821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6440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7113684" y="899183"/>
            <a:ext cx="1501200" cy="288000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 relationships with schools/colleges</a:t>
            </a:r>
            <a:endParaRPr/>
          </a:p>
        </p:txBody>
      </p:sp>
      <p:sp>
        <p:nvSpPr>
          <p:cNvPr id="181" name="Google Shape;181;p1"/>
          <p:cNvSpPr txBox="1"/>
          <p:nvPr/>
        </p:nvSpPr>
        <p:spPr>
          <a:xfrm>
            <a:off x="7113684" y="1610628"/>
            <a:ext cx="1501200" cy="289145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 interest in UOG e.g. more applications</a:t>
            </a:r>
            <a:endParaRPr/>
          </a:p>
        </p:txBody>
      </p:sp>
      <p:sp>
        <p:nvSpPr>
          <p:cNvPr id="182" name="Google Shape;182;p1"/>
          <p:cNvSpPr txBox="1"/>
          <p:nvPr/>
        </p:nvSpPr>
        <p:spPr>
          <a:xfrm>
            <a:off x="8865773" y="1250070"/>
            <a:ext cx="1187623" cy="28914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 growth and improvement</a:t>
            </a:r>
            <a:endParaRPr/>
          </a:p>
        </p:txBody>
      </p:sp>
      <p:sp>
        <p:nvSpPr>
          <p:cNvPr id="183" name="Google Shape;183;p1"/>
          <p:cNvSpPr txBox="1"/>
          <p:nvPr/>
        </p:nvSpPr>
        <p:spPr>
          <a:xfrm>
            <a:off x="7945581" y="603636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6440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UOG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7164351" y="2094948"/>
            <a:ext cx="3271923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6440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Delivery staff and student ambassadors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7113896" y="3842704"/>
            <a:ext cx="1501411" cy="401133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personal skills, incl. managing stress, career planning</a:t>
            </a:r>
            <a:endParaRPr/>
          </a:p>
        </p:txBody>
      </p:sp>
      <p:sp>
        <p:nvSpPr>
          <p:cNvPr id="186" name="Google Shape;186;p1"/>
          <p:cNvSpPr txBox="1"/>
          <p:nvPr/>
        </p:nvSpPr>
        <p:spPr>
          <a:xfrm>
            <a:off x="7113896" y="4313920"/>
            <a:ext cx="1501411" cy="401132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</a:t>
            </a:r>
            <a:r>
              <a:rPr lang="en-GB" sz="800">
                <a:solidFill>
                  <a:schemeClr val="dk1"/>
                </a:solidFill>
              </a:rPr>
              <a:t>transferable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skills, incl. time management, leadership </a:t>
            </a:r>
            <a:endParaRPr/>
          </a:p>
        </p:txBody>
      </p:sp>
      <p:sp>
        <p:nvSpPr>
          <p:cNvPr id="187" name="Google Shape;187;p1"/>
          <p:cNvSpPr txBox="1"/>
          <p:nvPr/>
        </p:nvSpPr>
        <p:spPr>
          <a:xfrm>
            <a:off x="10480724" y="3433760"/>
            <a:ext cx="1501411" cy="243029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Improved attainment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165456" y="489651"/>
            <a:ext cx="1587854" cy="29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Greenwich (UOG)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147462" y="4049180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Schools/Colleges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2108872" y="664008"/>
            <a:ext cx="2191310" cy="12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 management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2083281" y="3484887"/>
            <a:ext cx="2216901" cy="12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for students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1"/>
          <p:cNvCxnSpPr>
            <a:stCxn id="143" idx="3"/>
            <a:endCxn id="140" idx="1"/>
          </p:cNvCxnSpPr>
          <p:nvPr/>
        </p:nvCxnSpPr>
        <p:spPr>
          <a:xfrm rot="10800000" flipH="1">
            <a:off x="1839661" y="2065170"/>
            <a:ext cx="234300" cy="24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1"/>
          <p:cNvCxnSpPr>
            <a:cxnSpLocks/>
            <a:stCxn id="142" idx="3"/>
            <a:endCxn id="140" idx="1"/>
          </p:cNvCxnSpPr>
          <p:nvPr/>
        </p:nvCxnSpPr>
        <p:spPr>
          <a:xfrm flipV="1">
            <a:off x="1823313" y="2065082"/>
            <a:ext cx="250655" cy="27839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1"/>
          <p:cNvCxnSpPr>
            <a:cxnSpLocks/>
            <a:stCxn id="142" idx="3"/>
            <a:endCxn id="141" idx="1"/>
          </p:cNvCxnSpPr>
          <p:nvPr/>
        </p:nvCxnSpPr>
        <p:spPr>
          <a:xfrm flipV="1">
            <a:off x="1823313" y="4124888"/>
            <a:ext cx="250655" cy="72411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1"/>
          <p:cNvCxnSpPr>
            <a:stCxn id="155" idx="3"/>
            <a:endCxn id="149" idx="1"/>
          </p:cNvCxnSpPr>
          <p:nvPr/>
        </p:nvCxnSpPr>
        <p:spPr>
          <a:xfrm>
            <a:off x="4223870" y="1815612"/>
            <a:ext cx="438000" cy="228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1"/>
          <p:cNvCxnSpPr>
            <a:stCxn id="155" idx="3"/>
            <a:endCxn id="164" idx="1"/>
          </p:cNvCxnSpPr>
          <p:nvPr/>
        </p:nvCxnSpPr>
        <p:spPr>
          <a:xfrm rot="10800000" flipH="1">
            <a:off x="4223870" y="1525812"/>
            <a:ext cx="438000" cy="28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1"/>
          <p:cNvCxnSpPr>
            <a:stCxn id="156" idx="3"/>
            <a:endCxn id="163" idx="1"/>
          </p:cNvCxnSpPr>
          <p:nvPr/>
        </p:nvCxnSpPr>
        <p:spPr>
          <a:xfrm rot="10800000" flipH="1">
            <a:off x="4223870" y="2738076"/>
            <a:ext cx="421500" cy="29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1"/>
          <p:cNvCxnSpPr>
            <a:stCxn id="152" idx="3"/>
            <a:endCxn id="165" idx="1"/>
          </p:cNvCxnSpPr>
          <p:nvPr/>
        </p:nvCxnSpPr>
        <p:spPr>
          <a:xfrm>
            <a:off x="4208951" y="4349408"/>
            <a:ext cx="463200" cy="1555800"/>
          </a:xfrm>
          <a:prstGeom prst="bentConnector3">
            <a:avLst>
              <a:gd name="adj1" fmla="val 3741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1"/>
          <p:cNvCxnSpPr>
            <a:stCxn id="163" idx="2"/>
            <a:endCxn id="166" idx="0"/>
          </p:cNvCxnSpPr>
          <p:nvPr/>
        </p:nvCxnSpPr>
        <p:spPr>
          <a:xfrm>
            <a:off x="5519386" y="2884933"/>
            <a:ext cx="1800" cy="1662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1"/>
          <p:cNvCxnSpPr>
            <a:stCxn id="149" idx="3"/>
            <a:endCxn id="138" idx="1"/>
          </p:cNvCxnSpPr>
          <p:nvPr/>
        </p:nvCxnSpPr>
        <p:spPr>
          <a:xfrm>
            <a:off x="6409702" y="2044067"/>
            <a:ext cx="568800" cy="625800"/>
          </a:xfrm>
          <a:prstGeom prst="bentConnector3">
            <a:avLst>
              <a:gd name="adj1" fmla="val 5302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1"/>
          <p:cNvCxnSpPr>
            <a:stCxn id="165" idx="3"/>
            <a:endCxn id="174" idx="1"/>
          </p:cNvCxnSpPr>
          <p:nvPr/>
        </p:nvCxnSpPr>
        <p:spPr>
          <a:xfrm rot="10800000" flipH="1">
            <a:off x="6419995" y="5103941"/>
            <a:ext cx="693600" cy="801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1"/>
          <p:cNvCxnSpPr>
            <a:stCxn id="165" idx="3"/>
            <a:endCxn id="175" idx="1"/>
          </p:cNvCxnSpPr>
          <p:nvPr/>
        </p:nvCxnSpPr>
        <p:spPr>
          <a:xfrm rot="10800000" flipH="1">
            <a:off x="6419995" y="5716541"/>
            <a:ext cx="687900" cy="188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3" name="Google Shape;203;p1"/>
          <p:cNvCxnSpPr>
            <a:stCxn id="173" idx="3"/>
            <a:endCxn id="204" idx="1"/>
          </p:cNvCxnSpPr>
          <p:nvPr/>
        </p:nvCxnSpPr>
        <p:spPr>
          <a:xfrm rot="10800000" flipH="1">
            <a:off x="10053396" y="4163819"/>
            <a:ext cx="427200" cy="1262400"/>
          </a:xfrm>
          <a:prstGeom prst="bentConnector3">
            <a:avLst>
              <a:gd name="adj1" fmla="val 7542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1"/>
          <p:cNvCxnSpPr>
            <a:stCxn id="140" idx="2"/>
            <a:endCxn id="191" idx="0"/>
          </p:cNvCxnSpPr>
          <p:nvPr/>
        </p:nvCxnSpPr>
        <p:spPr>
          <a:xfrm>
            <a:off x="3188498" y="3274094"/>
            <a:ext cx="3300" cy="2109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6" name="Google Shape;206;p1"/>
          <p:cNvSpPr txBox="1"/>
          <p:nvPr/>
        </p:nvSpPr>
        <p:spPr>
          <a:xfrm>
            <a:off x="4688119" y="3841347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participants at academic skills workshops</a:t>
            </a:r>
            <a:endParaRPr/>
          </a:p>
        </p:txBody>
      </p:sp>
      <p:sp>
        <p:nvSpPr>
          <p:cNvPr id="207" name="Google Shape;207;p1"/>
          <p:cNvSpPr txBox="1"/>
          <p:nvPr/>
        </p:nvSpPr>
        <p:spPr>
          <a:xfrm>
            <a:off x="4693370" y="4270545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participants at personal skills workshops</a:t>
            </a:r>
            <a:endParaRPr/>
          </a:p>
        </p:txBody>
      </p:sp>
      <p:sp>
        <p:nvSpPr>
          <p:cNvPr id="208" name="Google Shape;208;p1"/>
          <p:cNvSpPr txBox="1"/>
          <p:nvPr/>
        </p:nvSpPr>
        <p:spPr>
          <a:xfrm>
            <a:off x="4688089" y="4704363"/>
            <a:ext cx="1747808" cy="29396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participants at </a:t>
            </a:r>
            <a:r>
              <a:rPr lang="en-GB" sz="800">
                <a:solidFill>
                  <a:schemeClr val="dk1"/>
                </a:solidFill>
              </a:rPr>
              <a:t>transferable</a:t>
            </a: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skills workshops</a:t>
            </a:r>
            <a:endParaRPr/>
          </a:p>
        </p:txBody>
      </p:sp>
      <p:sp>
        <p:nvSpPr>
          <p:cNvPr id="209" name="Google Shape;209;p1"/>
          <p:cNvSpPr txBox="1"/>
          <p:nvPr/>
        </p:nvSpPr>
        <p:spPr>
          <a:xfrm>
            <a:off x="4639234" y="3624574"/>
            <a:ext cx="1879403" cy="9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Attendance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1"/>
          <p:cNvCxnSpPr>
            <a:stCxn id="136" idx="2"/>
            <a:endCxn id="162" idx="0"/>
          </p:cNvCxnSpPr>
          <p:nvPr/>
        </p:nvCxnSpPr>
        <p:spPr>
          <a:xfrm>
            <a:off x="5559159" y="5165300"/>
            <a:ext cx="0" cy="1452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"/>
          <p:cNvCxnSpPr>
            <a:stCxn id="151" idx="3"/>
            <a:endCxn id="136" idx="1"/>
          </p:cNvCxnSpPr>
          <p:nvPr/>
        </p:nvCxnSpPr>
        <p:spPr>
          <a:xfrm>
            <a:off x="4213650" y="3951470"/>
            <a:ext cx="402000" cy="419700"/>
          </a:xfrm>
          <a:prstGeom prst="bentConnector3">
            <a:avLst>
              <a:gd name="adj1" fmla="val 5428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1"/>
          <p:cNvCxnSpPr>
            <a:stCxn id="206" idx="3"/>
            <a:endCxn id="172" idx="1"/>
          </p:cNvCxnSpPr>
          <p:nvPr/>
        </p:nvCxnSpPr>
        <p:spPr>
          <a:xfrm rot="10800000" flipH="1">
            <a:off x="6435927" y="3571927"/>
            <a:ext cx="678000" cy="416400"/>
          </a:xfrm>
          <a:prstGeom prst="bentConnector3">
            <a:avLst>
              <a:gd name="adj1" fmla="val 5253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1"/>
          <p:cNvCxnSpPr>
            <a:stCxn id="207" idx="3"/>
            <a:endCxn id="185" idx="1"/>
          </p:cNvCxnSpPr>
          <p:nvPr/>
        </p:nvCxnSpPr>
        <p:spPr>
          <a:xfrm rot="10800000" flipH="1">
            <a:off x="6441178" y="4043125"/>
            <a:ext cx="672600" cy="374400"/>
          </a:xfrm>
          <a:prstGeom prst="bentConnector3">
            <a:avLst>
              <a:gd name="adj1" fmla="val 5255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"/>
          <p:cNvCxnSpPr>
            <a:stCxn id="208" idx="3"/>
            <a:endCxn id="186" idx="1"/>
          </p:cNvCxnSpPr>
          <p:nvPr/>
        </p:nvCxnSpPr>
        <p:spPr>
          <a:xfrm rot="10800000" flipH="1">
            <a:off x="6435897" y="4514443"/>
            <a:ext cx="678000" cy="336900"/>
          </a:xfrm>
          <a:prstGeom prst="bentConnector3">
            <a:avLst>
              <a:gd name="adj1" fmla="val 5253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4" name="Google Shape;204;p1"/>
          <p:cNvSpPr txBox="1"/>
          <p:nvPr/>
        </p:nvSpPr>
        <p:spPr>
          <a:xfrm>
            <a:off x="10480724" y="3965691"/>
            <a:ext cx="1501411" cy="39625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likelihood to progress to Higher Education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15" name="Google Shape;215;p1"/>
          <p:cNvCxnSpPr>
            <a:stCxn id="175" idx="3"/>
            <a:endCxn id="173" idx="1"/>
          </p:cNvCxnSpPr>
          <p:nvPr/>
        </p:nvCxnSpPr>
        <p:spPr>
          <a:xfrm rot="10800000" flipH="1">
            <a:off x="8620926" y="5426114"/>
            <a:ext cx="244500" cy="290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"/>
          <p:cNvCxnSpPr>
            <a:stCxn id="204" idx="0"/>
            <a:endCxn id="187" idx="2"/>
          </p:cNvCxnSpPr>
          <p:nvPr/>
        </p:nvCxnSpPr>
        <p:spPr>
          <a:xfrm rot="10800000">
            <a:off x="11231430" y="3676791"/>
            <a:ext cx="0" cy="2889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7" name="Google Shape;217;p1"/>
          <p:cNvSpPr txBox="1"/>
          <p:nvPr/>
        </p:nvSpPr>
        <p:spPr>
          <a:xfrm>
            <a:off x="8857445" y="4332682"/>
            <a:ext cx="1188000" cy="451290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understanding of wellbeing strategies</a:t>
            </a:r>
            <a:endParaRPr/>
          </a:p>
        </p:txBody>
      </p:sp>
      <p:cxnSp>
        <p:nvCxnSpPr>
          <p:cNvPr id="218" name="Google Shape;218;p1"/>
          <p:cNvCxnSpPr>
            <a:stCxn id="185" idx="3"/>
            <a:endCxn id="217" idx="1"/>
          </p:cNvCxnSpPr>
          <p:nvPr/>
        </p:nvCxnSpPr>
        <p:spPr>
          <a:xfrm>
            <a:off x="8615307" y="4043271"/>
            <a:ext cx="242100" cy="515100"/>
          </a:xfrm>
          <a:prstGeom prst="bentConnector3">
            <a:avLst>
              <a:gd name="adj1" fmla="val 571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1"/>
          <p:cNvCxnSpPr>
            <a:stCxn id="172" idx="3"/>
            <a:endCxn id="176" idx="1"/>
          </p:cNvCxnSpPr>
          <p:nvPr/>
        </p:nvCxnSpPr>
        <p:spPr>
          <a:xfrm>
            <a:off x="8615307" y="3572054"/>
            <a:ext cx="242100" cy="476400"/>
          </a:xfrm>
          <a:prstGeom prst="bentConnector3">
            <a:avLst>
              <a:gd name="adj1" fmla="val 57106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1"/>
          <p:cNvCxnSpPr>
            <a:stCxn id="174" idx="3"/>
            <a:endCxn id="173" idx="1"/>
          </p:cNvCxnSpPr>
          <p:nvPr/>
        </p:nvCxnSpPr>
        <p:spPr>
          <a:xfrm>
            <a:off x="8615095" y="5103940"/>
            <a:ext cx="250200" cy="322200"/>
          </a:xfrm>
          <a:prstGeom prst="bentConnector3">
            <a:avLst>
              <a:gd name="adj1" fmla="val 5687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1"/>
          <p:cNvCxnSpPr>
            <a:stCxn id="163" idx="3"/>
            <a:endCxn id="181" idx="1"/>
          </p:cNvCxnSpPr>
          <p:nvPr/>
        </p:nvCxnSpPr>
        <p:spPr>
          <a:xfrm rot="10800000" flipH="1">
            <a:off x="6393290" y="1755153"/>
            <a:ext cx="720300" cy="982800"/>
          </a:xfrm>
          <a:prstGeom prst="bentConnector3">
            <a:avLst>
              <a:gd name="adj1" fmla="val 5238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2" name="Google Shape;222;p1"/>
          <p:cNvSpPr txBox="1"/>
          <p:nvPr/>
        </p:nvSpPr>
        <p:spPr>
          <a:xfrm>
            <a:off x="4666191" y="899182"/>
            <a:ext cx="1747808" cy="288000"/>
          </a:xfrm>
          <a:prstGeom prst="rect">
            <a:avLst/>
          </a:prstGeom>
          <a:solidFill>
            <a:srgbClr val="F9466C">
              <a:alpha val="690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of schools/colleges involved</a:t>
            </a:r>
            <a:endParaRPr/>
          </a:p>
        </p:txBody>
      </p:sp>
      <p:cxnSp>
        <p:nvCxnSpPr>
          <p:cNvPr id="223" name="Google Shape;223;p1"/>
          <p:cNvCxnSpPr>
            <a:stCxn id="153" idx="3"/>
            <a:endCxn id="222" idx="1"/>
          </p:cNvCxnSpPr>
          <p:nvPr/>
        </p:nvCxnSpPr>
        <p:spPr>
          <a:xfrm>
            <a:off x="4223870" y="1043183"/>
            <a:ext cx="4422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1"/>
          <p:cNvCxnSpPr>
            <a:stCxn id="149" idx="3"/>
            <a:endCxn id="225" idx="1"/>
          </p:cNvCxnSpPr>
          <p:nvPr/>
        </p:nvCxnSpPr>
        <p:spPr>
          <a:xfrm rot="10800000" flipH="1">
            <a:off x="6409702" y="1388867"/>
            <a:ext cx="704100" cy="655200"/>
          </a:xfrm>
          <a:prstGeom prst="bentConnector3">
            <a:avLst>
              <a:gd name="adj1" fmla="val 2646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1"/>
          <p:cNvCxnSpPr>
            <a:stCxn id="222" idx="3"/>
            <a:endCxn id="180" idx="1"/>
          </p:cNvCxnSpPr>
          <p:nvPr/>
        </p:nvCxnSpPr>
        <p:spPr>
          <a:xfrm>
            <a:off x="6413999" y="1043182"/>
            <a:ext cx="699600" cy="600"/>
          </a:xfrm>
          <a:prstGeom prst="bentConnector3">
            <a:avLst>
              <a:gd name="adj1" fmla="val 5245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1"/>
          <p:cNvCxnSpPr>
            <a:stCxn id="180" idx="3"/>
            <a:endCxn id="182" idx="1"/>
          </p:cNvCxnSpPr>
          <p:nvPr/>
        </p:nvCxnSpPr>
        <p:spPr>
          <a:xfrm>
            <a:off x="8614884" y="1043183"/>
            <a:ext cx="250800" cy="351600"/>
          </a:xfrm>
          <a:prstGeom prst="bentConnector3">
            <a:avLst>
              <a:gd name="adj1" fmla="val 5685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5" name="Google Shape;225;p1"/>
          <p:cNvSpPr txBox="1"/>
          <p:nvPr/>
        </p:nvSpPr>
        <p:spPr>
          <a:xfrm>
            <a:off x="7113684" y="1274200"/>
            <a:ext cx="1501200" cy="229475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delivery team</a:t>
            </a:r>
            <a:endParaRPr/>
          </a:p>
        </p:txBody>
      </p:sp>
      <p:cxnSp>
        <p:nvCxnSpPr>
          <p:cNvPr id="228" name="Google Shape;228;p1"/>
          <p:cNvCxnSpPr>
            <a:stCxn id="181" idx="3"/>
            <a:endCxn id="182" idx="1"/>
          </p:cNvCxnSpPr>
          <p:nvPr/>
        </p:nvCxnSpPr>
        <p:spPr>
          <a:xfrm rot="10800000" flipH="1">
            <a:off x="8614884" y="1394601"/>
            <a:ext cx="250800" cy="360600"/>
          </a:xfrm>
          <a:prstGeom prst="bentConnector3">
            <a:avLst>
              <a:gd name="adj1" fmla="val 5685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9" name="Google Shape;229;p1"/>
          <p:cNvCxnSpPr>
            <a:stCxn id="225" idx="3"/>
            <a:endCxn id="182" idx="1"/>
          </p:cNvCxnSpPr>
          <p:nvPr/>
        </p:nvCxnSpPr>
        <p:spPr>
          <a:xfrm>
            <a:off x="8614884" y="1388938"/>
            <a:ext cx="250800" cy="5700"/>
          </a:xfrm>
          <a:prstGeom prst="bentConnector3">
            <a:avLst>
              <a:gd name="adj1" fmla="val 5685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0" name="Google Shape;230;p1"/>
          <p:cNvCxnSpPr>
            <a:stCxn id="164" idx="2"/>
            <a:endCxn id="149" idx="0"/>
          </p:cNvCxnSpPr>
          <p:nvPr/>
        </p:nvCxnSpPr>
        <p:spPr>
          <a:xfrm>
            <a:off x="5535798" y="1647727"/>
            <a:ext cx="0" cy="172200"/>
          </a:xfrm>
          <a:prstGeom prst="straightConnector1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1" name="Google Shape;231;p1"/>
          <p:cNvCxnSpPr>
            <a:stCxn id="161" idx="3"/>
            <a:endCxn id="163" idx="1"/>
          </p:cNvCxnSpPr>
          <p:nvPr/>
        </p:nvCxnSpPr>
        <p:spPr>
          <a:xfrm>
            <a:off x="4223870" y="2664950"/>
            <a:ext cx="421500" cy="72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2" name="Google Shape;232;p1"/>
          <p:cNvCxnSpPr>
            <a:stCxn id="182" idx="3"/>
            <a:endCxn id="190" idx="0"/>
          </p:cNvCxnSpPr>
          <p:nvPr/>
        </p:nvCxnSpPr>
        <p:spPr>
          <a:xfrm rot="10800000">
            <a:off x="3204396" y="664143"/>
            <a:ext cx="6849000" cy="730500"/>
          </a:xfrm>
          <a:prstGeom prst="bentConnector4">
            <a:avLst>
              <a:gd name="adj1" fmla="val -3589"/>
              <a:gd name="adj2" fmla="val 117728"/>
            </a:avLst>
          </a:prstGeom>
          <a:noFill/>
          <a:ln w="9525" cap="flat" cmpd="sng">
            <a:solidFill>
              <a:srgbClr val="485866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33" name="Google Shape;233;p1"/>
          <p:cNvSpPr txBox="1"/>
          <p:nvPr/>
        </p:nvSpPr>
        <p:spPr>
          <a:xfrm>
            <a:off x="8857445" y="3434067"/>
            <a:ext cx="1188000" cy="328283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academic performance</a:t>
            </a:r>
            <a:endParaRPr/>
          </a:p>
        </p:txBody>
      </p:sp>
      <p:cxnSp>
        <p:nvCxnSpPr>
          <p:cNvPr id="234" name="Google Shape;234;p1"/>
          <p:cNvCxnSpPr>
            <a:stCxn id="172" idx="3"/>
            <a:endCxn id="233" idx="1"/>
          </p:cNvCxnSpPr>
          <p:nvPr/>
        </p:nvCxnSpPr>
        <p:spPr>
          <a:xfrm>
            <a:off x="8615307" y="3572054"/>
            <a:ext cx="242100" cy="26100"/>
          </a:xfrm>
          <a:prstGeom prst="bentConnector3">
            <a:avLst>
              <a:gd name="adj1" fmla="val 571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5" name="Google Shape;235;p1"/>
          <p:cNvCxnSpPr>
            <a:stCxn id="186" idx="3"/>
            <a:endCxn id="217" idx="1"/>
          </p:cNvCxnSpPr>
          <p:nvPr/>
        </p:nvCxnSpPr>
        <p:spPr>
          <a:xfrm>
            <a:off x="8615307" y="4514486"/>
            <a:ext cx="242100" cy="43800"/>
          </a:xfrm>
          <a:prstGeom prst="bentConnector3">
            <a:avLst>
              <a:gd name="adj1" fmla="val 571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"/>
          <p:cNvCxnSpPr>
            <a:stCxn id="233" idx="3"/>
            <a:endCxn id="187" idx="1"/>
          </p:cNvCxnSpPr>
          <p:nvPr/>
        </p:nvCxnSpPr>
        <p:spPr>
          <a:xfrm rot="10800000" flipH="1">
            <a:off x="10045445" y="3555309"/>
            <a:ext cx="435300" cy="42900"/>
          </a:xfrm>
          <a:prstGeom prst="bentConnector3">
            <a:avLst>
              <a:gd name="adj1" fmla="val 5395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"/>
          <p:cNvCxnSpPr>
            <a:stCxn id="185" idx="3"/>
            <a:endCxn id="176" idx="1"/>
          </p:cNvCxnSpPr>
          <p:nvPr/>
        </p:nvCxnSpPr>
        <p:spPr>
          <a:xfrm>
            <a:off x="8615307" y="4043271"/>
            <a:ext cx="242100" cy="5100"/>
          </a:xfrm>
          <a:prstGeom prst="bentConnector3">
            <a:avLst>
              <a:gd name="adj1" fmla="val 5710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"/>
          <p:cNvSpPr/>
          <p:nvPr/>
        </p:nvSpPr>
        <p:spPr>
          <a:xfrm>
            <a:off x="10424899" y="4788859"/>
            <a:ext cx="1611338" cy="112007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10476573" y="4902931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Improved attainment in schools/colleges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1"/>
          <p:cNvSpPr txBox="1"/>
          <p:nvPr/>
        </p:nvSpPr>
        <p:spPr>
          <a:xfrm>
            <a:off x="10482923" y="5411527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Reduced gap in attainment and continuation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 txBox="1"/>
          <p:nvPr/>
        </p:nvSpPr>
        <p:spPr>
          <a:xfrm>
            <a:off x="10480934" y="4600280"/>
            <a:ext cx="1501201" cy="151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Wider benefits</a:t>
            </a: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"/>
          <p:cNvCxnSpPr>
            <a:stCxn id="176" idx="3"/>
            <a:endCxn id="187" idx="1"/>
          </p:cNvCxnSpPr>
          <p:nvPr/>
        </p:nvCxnSpPr>
        <p:spPr>
          <a:xfrm rot="10800000" flipH="1">
            <a:off x="10045445" y="3555287"/>
            <a:ext cx="435300" cy="493200"/>
          </a:xfrm>
          <a:prstGeom prst="bentConnector3">
            <a:avLst>
              <a:gd name="adj1" fmla="val 5395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3" name="Google Shape;243;p1"/>
          <p:cNvCxnSpPr>
            <a:stCxn id="217" idx="3"/>
            <a:endCxn id="187" idx="1"/>
          </p:cNvCxnSpPr>
          <p:nvPr/>
        </p:nvCxnSpPr>
        <p:spPr>
          <a:xfrm rot="10800000" flipH="1">
            <a:off x="10045445" y="3555127"/>
            <a:ext cx="435300" cy="1003200"/>
          </a:xfrm>
          <a:prstGeom prst="bentConnector3">
            <a:avLst>
              <a:gd name="adj1" fmla="val 5395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p1"/>
          <p:cNvCxnSpPr>
            <a:stCxn id="204" idx="2"/>
            <a:endCxn id="241" idx="0"/>
          </p:cNvCxnSpPr>
          <p:nvPr/>
        </p:nvCxnSpPr>
        <p:spPr>
          <a:xfrm rot="16200000" flipH="1">
            <a:off x="11112630" y="4480741"/>
            <a:ext cx="238200" cy="600"/>
          </a:xfrm>
          <a:prstGeom prst="bentConnector3">
            <a:avLst>
              <a:gd name="adj1" fmla="val 5704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5" name="Google Shape;245;p1"/>
          <p:cNvSpPr txBox="1"/>
          <p:nvPr/>
        </p:nvSpPr>
        <p:spPr>
          <a:xfrm>
            <a:off x="8829307" y="549020"/>
            <a:ext cx="2191310" cy="12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560"/>
              <a:buFont typeface="Quattrocento Sans"/>
              <a:buNone/>
            </a:pPr>
            <a:r>
              <a:rPr lang="en-GB" sz="700" b="0" i="0" u="none" strike="noStrike" cap="none">
                <a:solidFill>
                  <a:srgbClr val="485866"/>
                </a:solidFill>
                <a:latin typeface="Arial"/>
                <a:ea typeface="Arial"/>
                <a:cs typeface="Arial"/>
                <a:sym typeface="Arial"/>
              </a:rPr>
              <a:t>Feedback loop</a:t>
            </a:r>
            <a:endParaRPr sz="600" b="0" i="0" u="none" strike="noStrike" cap="none">
              <a:solidFill>
                <a:srgbClr val="4858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747250" y="6442875"/>
            <a:ext cx="3229500" cy="25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"/>
          <p:cNvSpPr/>
          <p:nvPr/>
        </p:nvSpPr>
        <p:spPr>
          <a:xfrm>
            <a:off x="11208600" y="6094150"/>
            <a:ext cx="647700" cy="60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9387" y="6165850"/>
            <a:ext cx="1096461" cy="5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44;p1">
            <a:extLst>
              <a:ext uri="{FF2B5EF4-FFF2-40B4-BE49-F238E27FC236}">
                <a16:creationId xmlns:a16="http://schemas.microsoft.com/office/drawing/2014/main" id="{05B8B776-AD30-F47D-E2D4-EC0824A17BB1}"/>
              </a:ext>
            </a:extLst>
          </p:cNvPr>
          <p:cNvSpPr/>
          <p:nvPr/>
        </p:nvSpPr>
        <p:spPr>
          <a:xfrm>
            <a:off x="10181141" y="12676"/>
            <a:ext cx="1973327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Impacts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" name="Google Shape;145;p1">
            <a:extLst>
              <a:ext uri="{FF2B5EF4-FFF2-40B4-BE49-F238E27FC236}">
                <a16:creationId xmlns:a16="http://schemas.microsoft.com/office/drawing/2014/main" id="{C80C9188-0783-32FD-DC9A-F4DAB111E8DF}"/>
              </a:ext>
            </a:extLst>
          </p:cNvPr>
          <p:cNvSpPr/>
          <p:nvPr/>
        </p:nvSpPr>
        <p:spPr>
          <a:xfrm>
            <a:off x="6518636" y="12676"/>
            <a:ext cx="4031273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Outcomes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" name="Google Shape;146;p1">
            <a:extLst>
              <a:ext uri="{FF2B5EF4-FFF2-40B4-BE49-F238E27FC236}">
                <a16:creationId xmlns:a16="http://schemas.microsoft.com/office/drawing/2014/main" id="{8208F3C3-719B-51EB-84FA-BD72744284E0}"/>
              </a:ext>
            </a:extLst>
          </p:cNvPr>
          <p:cNvSpPr/>
          <p:nvPr/>
        </p:nvSpPr>
        <p:spPr>
          <a:xfrm>
            <a:off x="4300182" y="12676"/>
            <a:ext cx="2613936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" name="Google Shape;147;p1">
            <a:extLst>
              <a:ext uri="{FF2B5EF4-FFF2-40B4-BE49-F238E27FC236}">
                <a16:creationId xmlns:a16="http://schemas.microsoft.com/office/drawing/2014/main" id="{B08517D7-8026-7DC7-00AE-6BBE82C7E95A}"/>
              </a:ext>
            </a:extLst>
          </p:cNvPr>
          <p:cNvSpPr/>
          <p:nvPr/>
        </p:nvSpPr>
        <p:spPr>
          <a:xfrm>
            <a:off x="1823312" y="12676"/>
            <a:ext cx="2792269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" name="Google Shape;148;p1">
            <a:extLst>
              <a:ext uri="{FF2B5EF4-FFF2-40B4-BE49-F238E27FC236}">
                <a16:creationId xmlns:a16="http://schemas.microsoft.com/office/drawing/2014/main" id="{F6F74EC4-04B5-42FF-95DF-F699645167A6}"/>
              </a:ext>
            </a:extLst>
          </p:cNvPr>
          <p:cNvSpPr/>
          <p:nvPr/>
        </p:nvSpPr>
        <p:spPr>
          <a:xfrm>
            <a:off x="79106" y="12676"/>
            <a:ext cx="2127537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Inputs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PSOS - Classical Template - 16x9">
  <a:themeElements>
    <a:clrScheme name="new_brand_tweaked_teal">
      <a:dk1>
        <a:srgbClr val="000000"/>
      </a:dk1>
      <a:lt1>
        <a:srgbClr val="FFFFFF"/>
      </a:lt1>
      <a:dk2>
        <a:srgbClr val="419999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F14354"/>
      </a:accent5>
      <a:accent6>
        <a:srgbClr val="5FBD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 Neue</vt:lpstr>
      <vt:lpstr>Arial Black</vt:lpstr>
      <vt:lpstr>Arial</vt:lpstr>
      <vt:lpstr>Calibri</vt:lpstr>
      <vt:lpstr>Quattrocento Sans</vt:lpstr>
      <vt:lpstr>IPSOS - Classical Template - 16x9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Soriano-Redondo</dc:creator>
  <cp:lastModifiedBy>rob summers</cp:lastModifiedBy>
  <cp:revision>1</cp:revision>
  <dcterms:created xsi:type="dcterms:W3CDTF">2022-10-19T09:18:32Z</dcterms:created>
  <dcterms:modified xsi:type="dcterms:W3CDTF">2023-04-12T13:58:35Z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