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4"/>
  </p:notesMasterIdLst>
  <p:sldIdLst>
    <p:sldId id="256" r:id="rId3"/>
  </p:sldIdLst>
  <p:sldSz cx="12192000" cy="68580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 Sans" panose="020B0502050000020003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06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na9awkBfmgkvVZXYPu04sPBTB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6" y="138"/>
      </p:cViewPr>
      <p:guideLst>
        <p:guide pos="406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8590" y="152400"/>
            <a:ext cx="6569710" cy="369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;n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6773" y="8465394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152400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">
  <p:cSld name="Clea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_1">
  <p:cSld name="Cover_1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0000" y="5420032"/>
            <a:ext cx="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450000" y="450000"/>
            <a:ext cx="96167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b="1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0000" y="4779622"/>
            <a:ext cx="2519921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2000">
                <a:solidFill>
                  <a:schemeClr val="lt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20"/>
              <a:buChar char="●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3"/>
          </p:nvPr>
        </p:nvSpPr>
        <p:spPr>
          <a:xfrm>
            <a:off x="450000" y="3789980"/>
            <a:ext cx="75519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50000" y="6511768"/>
            <a:ext cx="365805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Ipsos TASO Inception Meeting | Oct 21 | Version 1 | Internal/Client Use Only </a:t>
            </a:r>
            <a:endParaRPr/>
          </a:p>
        </p:txBody>
      </p:sp>
      <p:pic>
        <p:nvPicPr>
          <p:cNvPr id="23" name="Google Shape;23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26B43"/>
          </p15:clr>
        </p15:guide>
        <p15:guide id="2" orient="horz" pos="331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tyle 3">
  <p:cSld name="Divider style 3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8215085" y="0"/>
            <a:ext cx="3976915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3000">
                <a:srgbClr val="000000">
                  <a:alpha val="0"/>
                </a:srgbClr>
              </a:gs>
              <a:gs pos="100000">
                <a:srgbClr val="000000">
                  <a:alpha val="14901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904312" y="91698"/>
            <a:ext cx="2837315" cy="310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950"/>
              <a:buNone/>
              <a:defRPr sz="19900" b="1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74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52215" y="2816932"/>
            <a:ext cx="5508848" cy="37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450000" y="6511768"/>
            <a:ext cx="267060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Ipsos | October 22 | Version 1 | Internal/Client Use Only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(long) x 1 box">
  <p:cSld name="Diagram (long) x 1 bo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0000" y="1241781"/>
            <a:ext cx="9341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content 1_box">
  <p:cSld name="3-column content 1_box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49999" y="1241781"/>
            <a:ext cx="9341699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_diagram_right">
  <p:cSld name="large_diagram_righ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3526688" cy="11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42913" y="1784350"/>
            <a:ext cx="3527425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332288" y="449263"/>
            <a:ext cx="7416800" cy="5499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0256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36862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450000" y="1808820"/>
            <a:ext cx="11299088" cy="385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9719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817200" y="6515735"/>
            <a:ext cx="31226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© Ipsos | October 2022 | Version 1 | Public | Internal/Client Use Only 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948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81">
          <p15:clr>
            <a:srgbClr val="A4A3A4"/>
          </p15:clr>
        </p15:guide>
        <p15:guide id="6" pos="1499">
          <p15:clr>
            <a:srgbClr val="A4A3A4"/>
          </p15:clr>
        </p15:guide>
        <p15:guide id="7" pos="2505">
          <p15:clr>
            <a:srgbClr val="9FCC3B"/>
          </p15:clr>
        </p15:guide>
        <p15:guide id="8" pos="2729">
          <p15:clr>
            <a:srgbClr val="9FCC3B"/>
          </p15:clr>
        </p15:guide>
        <p15:guide id="9" pos="3724">
          <p15:clr>
            <a:srgbClr val="F26B43"/>
          </p15:clr>
        </p15:guide>
        <p15:guide id="10" pos="4949">
          <p15:clr>
            <a:srgbClr val="9FCC3B"/>
          </p15:clr>
        </p15:guide>
        <p15:guide id="11" pos="5167">
          <p15:clr>
            <a:srgbClr val="9FCC3B"/>
          </p15:clr>
        </p15:guide>
        <p15:guide id="12" pos="6168">
          <p15:clr>
            <a:srgbClr val="A4A3A4"/>
          </p15:clr>
        </p15:guide>
        <p15:guide id="13" pos="6392">
          <p15:clr>
            <a:srgbClr val="A4A3A4"/>
          </p15:clr>
        </p15:guide>
        <p15:guide id="14" orient="horz" pos="3566">
          <p15:clr>
            <a:srgbClr val="5ACBF0"/>
          </p15:clr>
        </p15:guide>
        <p15:guide id="15" orient="horz" pos="3747">
          <p15:clr>
            <a:srgbClr val="9FCC3B"/>
          </p15:clr>
        </p15:guide>
        <p15:guide id="16" orient="horz" pos="3884">
          <p15:clr>
            <a:srgbClr val="F26B43"/>
          </p15:clr>
        </p15:guide>
        <p15:guide id="17" orient="horz" pos="4166">
          <p15:clr>
            <a:srgbClr val="F26B43"/>
          </p15:clr>
        </p15:guide>
        <p15:guide id="18" orient="horz" pos="935">
          <p15:clr>
            <a:srgbClr val="9FCC3B"/>
          </p15:clr>
        </p15:guide>
        <p15:guide id="19" orient="horz" pos="1124">
          <p15:clr>
            <a:srgbClr val="5ACBF0"/>
          </p15:clr>
        </p15:guide>
        <p15:guide id="20" orient="horz" pos="6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/>
          <p:nvPr/>
        </p:nvSpPr>
        <p:spPr>
          <a:xfrm>
            <a:off x="144069" y="4102156"/>
            <a:ext cx="1695886" cy="6649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144069" y="702024"/>
            <a:ext cx="1669111" cy="292736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10207248" y="747139"/>
            <a:ext cx="1383523" cy="179449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likelihood to progress to HE</a:t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9407166" y="4865668"/>
            <a:ext cx="2140565" cy="120124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2172839" y="3064968"/>
            <a:ext cx="2104315" cy="2702829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2173263" y="686973"/>
            <a:ext cx="2112749" cy="194625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4636813" y="3269604"/>
            <a:ext cx="1901204" cy="171995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9796553" y="141211"/>
            <a:ext cx="1835133" cy="350457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Impacts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6697266" y="141230"/>
            <a:ext cx="3393412" cy="350457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Outcomes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4158378" y="141191"/>
            <a:ext cx="2880037" cy="350457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Outputs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1764412" y="141211"/>
            <a:ext cx="2758012" cy="350457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144070" y="141211"/>
            <a:ext cx="1952220" cy="350457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Inputs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2226883" y="1499386"/>
            <a:ext cx="1988464" cy="16088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with partner schools</a:t>
            </a:r>
            <a:endParaRPr/>
          </a:p>
        </p:txBody>
      </p:sp>
      <p:sp>
        <p:nvSpPr>
          <p:cNvPr id="149" name="Google Shape;149;p1"/>
          <p:cNvSpPr txBox="1"/>
          <p:nvPr/>
        </p:nvSpPr>
        <p:spPr>
          <a:xfrm>
            <a:off x="2226883" y="1724793"/>
            <a:ext cx="1988464" cy="156627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Scheduling and timetabling of sessions </a:t>
            </a: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4691938" y="877080"/>
            <a:ext cx="1770496" cy="264358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student ambassadors and tutors recruited / trained</a:t>
            </a:r>
            <a:endParaRPr dirty="0"/>
          </a:p>
        </p:txBody>
      </p:sp>
      <p:sp>
        <p:nvSpPr>
          <p:cNvPr id="151" name="Google Shape;151;p1"/>
          <p:cNvSpPr txBox="1"/>
          <p:nvPr/>
        </p:nvSpPr>
        <p:spPr>
          <a:xfrm>
            <a:off x="221917" y="764781"/>
            <a:ext cx="1522496" cy="52852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Time, knowledge &amp; skills of King’s staff, incl. 1 Grade 5 Senior Officer &amp; 1 Grade 6 Manager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184535" y="482526"/>
            <a:ext cx="1690661" cy="19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Kings College London </a:t>
            </a:r>
            <a:r>
              <a:rPr lang="en-GB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(King’s)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4702167" y="5118936"/>
            <a:ext cx="1770602" cy="264394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Breakdown of participants characteristics</a:t>
            </a:r>
            <a:endParaRPr/>
          </a:p>
        </p:txBody>
      </p:sp>
      <p:sp>
        <p:nvSpPr>
          <p:cNvPr id="154" name="Google Shape;154;p1"/>
          <p:cNvSpPr txBox="1"/>
          <p:nvPr/>
        </p:nvSpPr>
        <p:spPr>
          <a:xfrm>
            <a:off x="4673471" y="2813952"/>
            <a:ext cx="1770496" cy="194249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campus visits</a:t>
            </a:r>
            <a:endParaRPr/>
          </a:p>
        </p:txBody>
      </p:sp>
      <p:sp>
        <p:nvSpPr>
          <p:cNvPr id="155" name="Google Shape;155;p1"/>
          <p:cNvSpPr txBox="1"/>
          <p:nvPr/>
        </p:nvSpPr>
        <p:spPr>
          <a:xfrm>
            <a:off x="4693464" y="3609936"/>
            <a:ext cx="1770496" cy="194249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participants in tutoring programme</a:t>
            </a:r>
            <a:endParaRPr dirty="0"/>
          </a:p>
        </p:txBody>
      </p:sp>
      <p:sp>
        <p:nvSpPr>
          <p:cNvPr id="156" name="Google Shape;156;p1"/>
          <p:cNvSpPr txBox="1"/>
          <p:nvPr/>
        </p:nvSpPr>
        <p:spPr>
          <a:xfrm>
            <a:off x="6778568" y="1869560"/>
            <a:ext cx="1441805" cy="370382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knowledge and awareness of campus life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>
            <a:off x="8439536" y="2113152"/>
            <a:ext cx="1441805" cy="360090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sense of belonging in HE environment</a:t>
            </a:r>
            <a:endParaRPr/>
          </a:p>
        </p:txBody>
      </p:sp>
      <p:sp>
        <p:nvSpPr>
          <p:cNvPr id="158" name="Google Shape;158;p1"/>
          <p:cNvSpPr txBox="1"/>
          <p:nvPr/>
        </p:nvSpPr>
        <p:spPr>
          <a:xfrm>
            <a:off x="6778568" y="4174408"/>
            <a:ext cx="1441805" cy="350381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study and exams skills</a:t>
            </a:r>
            <a:endParaRPr/>
          </a:p>
        </p:txBody>
      </p:sp>
      <p:sp>
        <p:nvSpPr>
          <p:cNvPr id="159" name="Google Shape;159;p1"/>
          <p:cNvSpPr txBox="1"/>
          <p:nvPr/>
        </p:nvSpPr>
        <p:spPr>
          <a:xfrm>
            <a:off x="8455485" y="2688408"/>
            <a:ext cx="1409909" cy="352863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motivation and confidence</a:t>
            </a:r>
            <a:endParaRPr/>
          </a:p>
        </p:txBody>
      </p:sp>
      <p:sp>
        <p:nvSpPr>
          <p:cNvPr id="160" name="Google Shape;160;p1"/>
          <p:cNvSpPr txBox="1"/>
          <p:nvPr/>
        </p:nvSpPr>
        <p:spPr>
          <a:xfrm>
            <a:off x="8472101" y="3903059"/>
            <a:ext cx="1383523" cy="380043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engagement in learning</a:t>
            </a:r>
            <a:endParaRPr/>
          </a:p>
        </p:txBody>
      </p:sp>
      <p:sp>
        <p:nvSpPr>
          <p:cNvPr id="161" name="Google Shape;161;p1"/>
          <p:cNvSpPr txBox="1"/>
          <p:nvPr/>
        </p:nvSpPr>
        <p:spPr>
          <a:xfrm>
            <a:off x="6778568" y="2349025"/>
            <a:ext cx="1441805" cy="370382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awareness and knowledge of future pathways, including HE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10266411" y="1066819"/>
            <a:ext cx="1261835" cy="685809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95% progression to Further Education, with 75% studying 3 A-levels or 2 A-levels and 1 BTEC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10262027" y="2745162"/>
            <a:ext cx="1261835" cy="190456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Improved attainment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221917" y="1349084"/>
            <a:ext cx="1522496" cy="351385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Funding from King’s Widening Participation Department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221917" y="1756251"/>
            <a:ext cx="1522496" cy="26871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Pool of trained King’s ambassadors and tutors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221917" y="2080744"/>
            <a:ext cx="1522496" cy="26871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King’s venues and rooms for workshops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219520" y="2694840"/>
            <a:ext cx="1522496" cy="26871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Existing relationships with schools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207985" y="3019332"/>
            <a:ext cx="1522496" cy="547945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Existing partnerships with external organisations (Team Up, Learning Performance, Mind Mapper)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241916" y="4168147"/>
            <a:ext cx="1522496" cy="277473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Time, knowledge &amp; skills of external organisations</a:t>
            </a:r>
            <a:endParaRPr/>
          </a:p>
        </p:txBody>
      </p:sp>
      <p:sp>
        <p:nvSpPr>
          <p:cNvPr id="170" name="Google Shape;170;p1"/>
          <p:cNvSpPr txBox="1"/>
          <p:nvPr/>
        </p:nvSpPr>
        <p:spPr>
          <a:xfrm>
            <a:off x="241916" y="4500264"/>
            <a:ext cx="1522496" cy="190501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 materials</a:t>
            </a: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241915" y="4995439"/>
            <a:ext cx="1502496" cy="504157"/>
          </a:xfrm>
          <a:prstGeom prst="rect">
            <a:avLst/>
          </a:prstGeom>
          <a:solidFill>
            <a:srgbClr val="485866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resources incl. venues for workshops and staff to coordinate programme delivery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204155" y="3630603"/>
            <a:ext cx="1616405" cy="49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partners</a:t>
            </a:r>
            <a:endParaRPr>
              <a:solidFill>
                <a:schemeClr val="dk1"/>
              </a:solidFill>
            </a:endParaRPr>
          </a:p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4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(Team Up, Learning Performance, Mind Mapper)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2229485" y="3115810"/>
            <a:ext cx="1988464" cy="147289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Event</a:t>
            </a:r>
            <a:endParaRPr/>
          </a:p>
        </p:txBody>
      </p:sp>
      <p:sp>
        <p:nvSpPr>
          <p:cNvPr id="174" name="Google Shape;174;p1"/>
          <p:cNvSpPr txBox="1"/>
          <p:nvPr/>
        </p:nvSpPr>
        <p:spPr>
          <a:xfrm>
            <a:off x="2226882" y="758281"/>
            <a:ext cx="1988464" cy="23427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Recruitment of student ambassadors and tutors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2226882" y="1278232"/>
            <a:ext cx="1988464" cy="156627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Management of external partnerships</a:t>
            </a:r>
            <a:endParaRPr/>
          </a:p>
        </p:txBody>
      </p:sp>
      <p:sp>
        <p:nvSpPr>
          <p:cNvPr id="176" name="Google Shape;176;p1"/>
          <p:cNvSpPr txBox="1"/>
          <p:nvPr/>
        </p:nvSpPr>
        <p:spPr>
          <a:xfrm>
            <a:off x="2226882" y="1057079"/>
            <a:ext cx="1988464" cy="156627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of ambassadors &amp; tutors</a:t>
            </a:r>
            <a:endParaRPr/>
          </a:p>
        </p:txBody>
      </p:sp>
      <p:sp>
        <p:nvSpPr>
          <p:cNvPr id="177" name="Google Shape;177;p1"/>
          <p:cNvSpPr txBox="1"/>
          <p:nvPr/>
        </p:nvSpPr>
        <p:spPr>
          <a:xfrm>
            <a:off x="2209513" y="523097"/>
            <a:ext cx="2104316" cy="11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 management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2226882" y="2388251"/>
            <a:ext cx="1988464" cy="156627"/>
          </a:xfrm>
          <a:prstGeom prst="rect">
            <a:avLst/>
          </a:prstGeom>
          <a:solidFill>
            <a:srgbClr val="83CACA"/>
          </a:solidFill>
          <a:ln w="28575" cap="flat" cmpd="sng">
            <a:solidFill>
              <a:srgbClr val="F946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and evaluation activities</a:t>
            </a:r>
            <a:endParaRPr/>
          </a:p>
        </p:txBody>
      </p:sp>
      <p:sp>
        <p:nvSpPr>
          <p:cNvPr id="179" name="Google Shape;179;p1"/>
          <p:cNvSpPr txBox="1"/>
          <p:nvPr/>
        </p:nvSpPr>
        <p:spPr>
          <a:xfrm>
            <a:off x="2229485" y="3326019"/>
            <a:ext cx="1988464" cy="250838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15-week Maths and English tutoring programme by Team Up</a:t>
            </a:r>
            <a:endParaRPr dirty="0"/>
          </a:p>
        </p:txBody>
      </p:sp>
      <p:sp>
        <p:nvSpPr>
          <p:cNvPr id="180" name="Google Shape;180;p1"/>
          <p:cNvSpPr txBox="1"/>
          <p:nvPr/>
        </p:nvSpPr>
        <p:spPr>
          <a:xfrm>
            <a:off x="221917" y="2405237"/>
            <a:ext cx="1522496" cy="23382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King’s branded materials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2226883" y="1945947"/>
            <a:ext cx="1988464" cy="156627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Identification of 60 pupils</a:t>
            </a:r>
            <a:endParaRPr/>
          </a:p>
        </p:txBody>
      </p:sp>
      <p:sp>
        <p:nvSpPr>
          <p:cNvPr id="182" name="Google Shape;182;p1"/>
          <p:cNvSpPr txBox="1"/>
          <p:nvPr/>
        </p:nvSpPr>
        <p:spPr>
          <a:xfrm>
            <a:off x="2229485" y="3639775"/>
            <a:ext cx="1988464" cy="553871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Summer School – Maths and English tuition session by Team Up / Study Skills workshop by Learning Performance</a:t>
            </a:r>
            <a:endParaRPr/>
          </a:p>
        </p:txBody>
      </p:sp>
      <p:sp>
        <p:nvSpPr>
          <p:cNvPr id="183" name="Google Shape;183;p1"/>
          <p:cNvSpPr txBox="1"/>
          <p:nvPr/>
        </p:nvSpPr>
        <p:spPr>
          <a:xfrm>
            <a:off x="2237435" y="4569063"/>
            <a:ext cx="1988464" cy="225315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11 Study Skills session by Learning Performance</a:t>
            </a:r>
            <a:endParaRPr dirty="0"/>
          </a:p>
        </p:txBody>
      </p:sp>
      <p:sp>
        <p:nvSpPr>
          <p:cNvPr id="184" name="Google Shape;184;p1"/>
          <p:cNvSpPr txBox="1"/>
          <p:nvPr/>
        </p:nvSpPr>
        <p:spPr>
          <a:xfrm>
            <a:off x="2237435" y="4255306"/>
            <a:ext cx="1988464" cy="250838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Summer School – Q&amp;A with ambassadors and Design Challenge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2237435" y="5162739"/>
            <a:ext cx="1988464" cy="259991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Wellbeing booster programme by </a:t>
            </a:r>
            <a:r>
              <a:rPr lang="en-GB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MindMapper</a:t>
            </a: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UK</a:t>
            </a:r>
            <a:endParaRPr dirty="0"/>
          </a:p>
        </p:txBody>
      </p:sp>
      <p:sp>
        <p:nvSpPr>
          <p:cNvPr id="186" name="Google Shape;186;p1"/>
          <p:cNvSpPr txBox="1"/>
          <p:nvPr/>
        </p:nvSpPr>
        <p:spPr>
          <a:xfrm>
            <a:off x="2237435" y="4857298"/>
            <a:ext cx="1988464" cy="24252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11 Revision Programme in-campus by Team Up and King's</a:t>
            </a:r>
            <a:endParaRPr dirty="0"/>
          </a:p>
        </p:txBody>
      </p:sp>
      <p:sp>
        <p:nvSpPr>
          <p:cNvPr id="187" name="Google Shape;187;p1"/>
          <p:cNvSpPr txBox="1"/>
          <p:nvPr/>
        </p:nvSpPr>
        <p:spPr>
          <a:xfrm>
            <a:off x="2237435" y="5485646"/>
            <a:ext cx="1988464" cy="17717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 Connect</a:t>
            </a:r>
            <a:endParaRPr/>
          </a:p>
        </p:txBody>
      </p:sp>
      <p:sp>
        <p:nvSpPr>
          <p:cNvPr id="188" name="Google Shape;188;p1"/>
          <p:cNvSpPr txBox="1"/>
          <p:nvPr/>
        </p:nvSpPr>
        <p:spPr>
          <a:xfrm>
            <a:off x="2237434" y="2898874"/>
            <a:ext cx="1988464" cy="15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Scholars+ Activities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2226883" y="2167100"/>
            <a:ext cx="1988464" cy="156627"/>
          </a:xfrm>
          <a:prstGeom prst="rect">
            <a:avLst/>
          </a:prstGeom>
          <a:solidFill>
            <a:srgbClr val="83CACA"/>
          </a:solidFill>
          <a:ln w="28575" cap="flat" cmpd="sng">
            <a:solidFill>
              <a:srgbClr val="F946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of workshop materials</a:t>
            </a:r>
            <a:endParaRPr/>
          </a:p>
        </p:txBody>
      </p:sp>
      <p:sp>
        <p:nvSpPr>
          <p:cNvPr id="190" name="Google Shape;190;p1"/>
          <p:cNvSpPr txBox="1"/>
          <p:nvPr/>
        </p:nvSpPr>
        <p:spPr>
          <a:xfrm>
            <a:off x="4693464" y="3353296"/>
            <a:ext cx="1770496" cy="194249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participants Welcome Event</a:t>
            </a:r>
            <a:endParaRPr dirty="0"/>
          </a:p>
        </p:txBody>
      </p:sp>
      <p:sp>
        <p:nvSpPr>
          <p:cNvPr id="191" name="Google Shape;191;p1"/>
          <p:cNvSpPr txBox="1"/>
          <p:nvPr/>
        </p:nvSpPr>
        <p:spPr>
          <a:xfrm>
            <a:off x="4690460" y="5582334"/>
            <a:ext cx="1770496" cy="194249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parents contacted</a:t>
            </a:r>
            <a:endParaRPr/>
          </a:p>
        </p:txBody>
      </p:sp>
      <p:sp>
        <p:nvSpPr>
          <p:cNvPr id="192" name="Google Shape;192;p1"/>
          <p:cNvSpPr txBox="1"/>
          <p:nvPr/>
        </p:nvSpPr>
        <p:spPr>
          <a:xfrm>
            <a:off x="4693464" y="1838582"/>
            <a:ext cx="1770496" cy="414367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participants completing baseline and progress tests as part of the tutoring programme</a:t>
            </a:r>
            <a:endParaRPr dirty="0"/>
          </a:p>
        </p:txBody>
      </p:sp>
      <p:sp>
        <p:nvSpPr>
          <p:cNvPr id="193" name="Google Shape;193;p1"/>
          <p:cNvSpPr txBox="1"/>
          <p:nvPr/>
        </p:nvSpPr>
        <p:spPr>
          <a:xfrm>
            <a:off x="4693464" y="2387218"/>
            <a:ext cx="1770496" cy="162131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and evaluation reports</a:t>
            </a:r>
            <a:endParaRPr dirty="0"/>
          </a:p>
        </p:txBody>
      </p:sp>
      <p:sp>
        <p:nvSpPr>
          <p:cNvPr id="194" name="Google Shape;194;p1"/>
          <p:cNvSpPr txBox="1"/>
          <p:nvPr/>
        </p:nvSpPr>
        <p:spPr>
          <a:xfrm>
            <a:off x="6778568" y="4812781"/>
            <a:ext cx="1441805" cy="363859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Reduced stress levels and improved wellbeing</a:t>
            </a:r>
            <a:endParaRPr/>
          </a:p>
        </p:txBody>
      </p:sp>
      <p:sp>
        <p:nvSpPr>
          <p:cNvPr id="195" name="Google Shape;195;p1"/>
          <p:cNvSpPr txBox="1"/>
          <p:nvPr/>
        </p:nvSpPr>
        <p:spPr>
          <a:xfrm>
            <a:off x="10262026" y="1817263"/>
            <a:ext cx="1261835" cy="64712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number of pupils from ACORN groups 4&amp;5 to King’s and other Russell Group universities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9460534" y="4930570"/>
            <a:ext cx="1491730" cy="13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197" name="Google Shape;197;p1"/>
          <p:cNvSpPr txBox="1"/>
          <p:nvPr/>
        </p:nvSpPr>
        <p:spPr>
          <a:xfrm>
            <a:off x="9460534" y="5128971"/>
            <a:ext cx="1988464" cy="156627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delivered by King’s</a:t>
            </a:r>
            <a:endParaRPr/>
          </a:p>
        </p:txBody>
      </p:sp>
      <p:sp>
        <p:nvSpPr>
          <p:cNvPr id="198" name="Google Shape;198;p1"/>
          <p:cNvSpPr txBox="1"/>
          <p:nvPr/>
        </p:nvSpPr>
        <p:spPr>
          <a:xfrm>
            <a:off x="9460533" y="5776582"/>
            <a:ext cx="1988464" cy="245214"/>
          </a:xfrm>
          <a:prstGeom prst="rect">
            <a:avLst/>
          </a:prstGeom>
          <a:solidFill>
            <a:srgbClr val="07DBB3">
              <a:alpha val="70200"/>
            </a:srgbClr>
          </a:solidFill>
          <a:ln w="28575" cap="flat" cmpd="sng">
            <a:solidFill>
              <a:srgbClr val="F9466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delivered by King’s &amp; external partners</a:t>
            </a:r>
            <a:endParaRPr dirty="0"/>
          </a:p>
        </p:txBody>
      </p:sp>
      <p:sp>
        <p:nvSpPr>
          <p:cNvPr id="199" name="Google Shape;199;p1"/>
          <p:cNvSpPr txBox="1"/>
          <p:nvPr/>
        </p:nvSpPr>
        <p:spPr>
          <a:xfrm>
            <a:off x="9460534" y="5350237"/>
            <a:ext cx="1988464" cy="145567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delivered by external partners</a:t>
            </a:r>
            <a:endParaRPr/>
          </a:p>
        </p:txBody>
      </p:sp>
      <p:sp>
        <p:nvSpPr>
          <p:cNvPr id="200" name="Google Shape;200;p1"/>
          <p:cNvSpPr txBox="1"/>
          <p:nvPr/>
        </p:nvSpPr>
        <p:spPr>
          <a:xfrm>
            <a:off x="9460534" y="5563377"/>
            <a:ext cx="1988464" cy="145567"/>
          </a:xfrm>
          <a:prstGeom prst="rect">
            <a:avLst/>
          </a:prstGeom>
          <a:solidFill>
            <a:srgbClr val="485866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Activities delivered by schools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4693464" y="3866575"/>
            <a:ext cx="1770496" cy="194249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participants in Summer School</a:t>
            </a:r>
            <a:endParaRPr dirty="0"/>
          </a:p>
        </p:txBody>
      </p:sp>
      <p:sp>
        <p:nvSpPr>
          <p:cNvPr id="202" name="Google Shape;202;p1"/>
          <p:cNvSpPr txBox="1"/>
          <p:nvPr/>
        </p:nvSpPr>
        <p:spPr>
          <a:xfrm>
            <a:off x="4693464" y="4131439"/>
            <a:ext cx="1770496" cy="194249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participants in study skills session</a:t>
            </a:r>
            <a:endParaRPr dirty="0"/>
          </a:p>
        </p:txBody>
      </p:sp>
      <p:sp>
        <p:nvSpPr>
          <p:cNvPr id="203" name="Google Shape;203;p1"/>
          <p:cNvSpPr txBox="1"/>
          <p:nvPr/>
        </p:nvSpPr>
        <p:spPr>
          <a:xfrm>
            <a:off x="4693464" y="4379855"/>
            <a:ext cx="1770496" cy="194249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participants in revision programme</a:t>
            </a:r>
            <a:endParaRPr dirty="0"/>
          </a:p>
        </p:txBody>
      </p:sp>
      <p:sp>
        <p:nvSpPr>
          <p:cNvPr id="204" name="Google Shape;204;p1"/>
          <p:cNvSpPr txBox="1"/>
          <p:nvPr/>
        </p:nvSpPr>
        <p:spPr>
          <a:xfrm>
            <a:off x="4693464" y="4637501"/>
            <a:ext cx="1770496" cy="275474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participants in wellbeing booster programme</a:t>
            </a:r>
            <a:endParaRPr dirty="0"/>
          </a:p>
        </p:txBody>
      </p:sp>
      <p:sp>
        <p:nvSpPr>
          <p:cNvPr id="205" name="Google Shape;205;p1"/>
          <p:cNvSpPr txBox="1"/>
          <p:nvPr/>
        </p:nvSpPr>
        <p:spPr>
          <a:xfrm>
            <a:off x="4617603" y="3097985"/>
            <a:ext cx="1907376" cy="11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Attendance</a:t>
            </a:r>
            <a:endParaRPr/>
          </a:p>
        </p:txBody>
      </p:sp>
      <p:cxnSp>
        <p:nvCxnSpPr>
          <p:cNvPr id="206" name="Google Shape;206;p1"/>
          <p:cNvCxnSpPr>
            <a:cxnSpLocks/>
            <a:stCxn id="137" idx="3"/>
            <a:endCxn id="141" idx="1"/>
          </p:cNvCxnSpPr>
          <p:nvPr/>
        </p:nvCxnSpPr>
        <p:spPr>
          <a:xfrm flipV="1">
            <a:off x="1813180" y="1660100"/>
            <a:ext cx="360083" cy="50560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1"/>
          <p:cNvCxnSpPr>
            <a:endCxn id="140" idx="1"/>
          </p:cNvCxnSpPr>
          <p:nvPr/>
        </p:nvCxnSpPr>
        <p:spPr>
          <a:xfrm rot="10800000" flipH="1">
            <a:off x="1840095" y="4416383"/>
            <a:ext cx="332744" cy="179141"/>
          </a:xfrm>
          <a:prstGeom prst="bentConnector3">
            <a:avLst>
              <a:gd name="adj1" fmla="val 6461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"/>
          <p:cNvCxnSpPr>
            <a:stCxn id="171" idx="3"/>
            <a:endCxn id="141" idx="1"/>
          </p:cNvCxnSpPr>
          <p:nvPr/>
        </p:nvCxnSpPr>
        <p:spPr>
          <a:xfrm flipV="1">
            <a:off x="1744411" y="1660100"/>
            <a:ext cx="428852" cy="3587418"/>
          </a:xfrm>
          <a:prstGeom prst="bentConnector3">
            <a:avLst>
              <a:gd name="adj1" fmla="val 61341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1"/>
          <p:cNvCxnSpPr>
            <a:stCxn id="141" idx="2"/>
            <a:endCxn id="188" idx="0"/>
          </p:cNvCxnSpPr>
          <p:nvPr/>
        </p:nvCxnSpPr>
        <p:spPr>
          <a:xfrm>
            <a:off x="3229639" y="2633227"/>
            <a:ext cx="2017" cy="265743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"/>
          <p:cNvCxnSpPr>
            <a:stCxn id="176" idx="3"/>
            <a:endCxn id="150" idx="1"/>
          </p:cNvCxnSpPr>
          <p:nvPr/>
        </p:nvCxnSpPr>
        <p:spPr>
          <a:xfrm flipV="1">
            <a:off x="4215346" y="1009259"/>
            <a:ext cx="476592" cy="12613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"/>
          <p:cNvCxnSpPr>
            <a:stCxn id="174" idx="3"/>
            <a:endCxn id="150" idx="1"/>
          </p:cNvCxnSpPr>
          <p:nvPr/>
        </p:nvCxnSpPr>
        <p:spPr>
          <a:xfrm>
            <a:off x="4215346" y="875418"/>
            <a:ext cx="476592" cy="13384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1"/>
          <p:cNvCxnSpPr>
            <a:cxnSpLocks/>
            <a:stCxn id="178" idx="3"/>
            <a:endCxn id="192" idx="1"/>
          </p:cNvCxnSpPr>
          <p:nvPr/>
        </p:nvCxnSpPr>
        <p:spPr>
          <a:xfrm flipV="1">
            <a:off x="4215346" y="2045766"/>
            <a:ext cx="478118" cy="4207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1"/>
          <p:cNvCxnSpPr>
            <a:stCxn id="178" idx="3"/>
            <a:endCxn id="193" idx="1"/>
          </p:cNvCxnSpPr>
          <p:nvPr/>
        </p:nvCxnSpPr>
        <p:spPr>
          <a:xfrm>
            <a:off x="4215346" y="2466565"/>
            <a:ext cx="478230" cy="1619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"/>
          <p:cNvCxnSpPr>
            <a:cxnSpLocks/>
            <a:stCxn id="192" idx="2"/>
            <a:endCxn id="193" idx="0"/>
          </p:cNvCxnSpPr>
          <p:nvPr/>
        </p:nvCxnSpPr>
        <p:spPr>
          <a:xfrm>
            <a:off x="5578712" y="2252949"/>
            <a:ext cx="0" cy="134269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1"/>
          <p:cNvCxnSpPr>
            <a:stCxn id="140" idx="3"/>
            <a:endCxn id="154" idx="1"/>
          </p:cNvCxnSpPr>
          <p:nvPr/>
        </p:nvCxnSpPr>
        <p:spPr>
          <a:xfrm rot="10800000" flipH="1">
            <a:off x="4277153" y="2910955"/>
            <a:ext cx="396412" cy="1505429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"/>
          <p:cNvCxnSpPr>
            <a:stCxn id="202" idx="3"/>
            <a:endCxn id="158" idx="1"/>
          </p:cNvCxnSpPr>
          <p:nvPr/>
        </p:nvCxnSpPr>
        <p:spPr>
          <a:xfrm>
            <a:off x="6463959" y="4228562"/>
            <a:ext cx="314594" cy="121136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1"/>
          <p:cNvCxnSpPr>
            <a:stCxn id="158" idx="2"/>
            <a:endCxn id="194" idx="0"/>
          </p:cNvCxnSpPr>
          <p:nvPr/>
        </p:nvCxnSpPr>
        <p:spPr>
          <a:xfrm>
            <a:off x="7499472" y="4524790"/>
            <a:ext cx="0" cy="287866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8" name="Google Shape;218;p1"/>
          <p:cNvCxnSpPr>
            <a:stCxn id="203" idx="3"/>
            <a:endCxn id="158" idx="1"/>
          </p:cNvCxnSpPr>
          <p:nvPr/>
        </p:nvCxnSpPr>
        <p:spPr>
          <a:xfrm rot="10800000" flipH="1">
            <a:off x="6463959" y="4349638"/>
            <a:ext cx="314594" cy="127341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" name="Google Shape;219;p1"/>
          <p:cNvCxnSpPr>
            <a:stCxn id="204" idx="3"/>
            <a:endCxn id="194" idx="1"/>
          </p:cNvCxnSpPr>
          <p:nvPr/>
        </p:nvCxnSpPr>
        <p:spPr>
          <a:xfrm>
            <a:off x="6463959" y="4775238"/>
            <a:ext cx="314594" cy="219339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p1"/>
          <p:cNvCxnSpPr>
            <a:stCxn id="201" idx="3"/>
            <a:endCxn id="221" idx="2"/>
          </p:cNvCxnSpPr>
          <p:nvPr/>
        </p:nvCxnSpPr>
        <p:spPr>
          <a:xfrm rot="10800000" flipH="1">
            <a:off x="6463959" y="3699846"/>
            <a:ext cx="1035395" cy="263855"/>
          </a:xfrm>
          <a:prstGeom prst="bentConnector2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4" name="Google Shape;224;p1"/>
          <p:cNvCxnSpPr>
            <a:stCxn id="161" idx="3"/>
            <a:endCxn id="157" idx="1"/>
          </p:cNvCxnSpPr>
          <p:nvPr/>
        </p:nvCxnSpPr>
        <p:spPr>
          <a:xfrm rot="10800000" flipH="1">
            <a:off x="8220374" y="2293294"/>
            <a:ext cx="219236" cy="240922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5" name="Google Shape;225;p1"/>
          <p:cNvCxnSpPr>
            <a:stCxn id="156" idx="3"/>
            <a:endCxn id="157" idx="1"/>
          </p:cNvCxnSpPr>
          <p:nvPr/>
        </p:nvCxnSpPr>
        <p:spPr>
          <a:xfrm>
            <a:off x="8220374" y="2054751"/>
            <a:ext cx="219236" cy="238494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1"/>
          <p:cNvCxnSpPr>
            <a:stCxn id="157" idx="3"/>
            <a:endCxn id="138" idx="1"/>
          </p:cNvCxnSpPr>
          <p:nvPr/>
        </p:nvCxnSpPr>
        <p:spPr>
          <a:xfrm rot="10800000" flipH="1">
            <a:off x="9881341" y="1644352"/>
            <a:ext cx="325830" cy="648845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1"/>
          <p:cNvCxnSpPr>
            <a:stCxn id="158" idx="3"/>
            <a:endCxn id="160" idx="1"/>
          </p:cNvCxnSpPr>
          <p:nvPr/>
        </p:nvCxnSpPr>
        <p:spPr>
          <a:xfrm rot="10800000" flipH="1">
            <a:off x="8220374" y="4093029"/>
            <a:ext cx="251791" cy="256570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8" name="Google Shape;228;p1"/>
          <p:cNvCxnSpPr>
            <a:stCxn id="194" idx="3"/>
            <a:endCxn id="160" idx="1"/>
          </p:cNvCxnSpPr>
          <p:nvPr/>
        </p:nvCxnSpPr>
        <p:spPr>
          <a:xfrm rot="10800000" flipH="1">
            <a:off x="8220374" y="4093074"/>
            <a:ext cx="251791" cy="901638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9" name="Google Shape;229;p1"/>
          <p:cNvCxnSpPr>
            <a:stCxn id="160" idx="3"/>
            <a:endCxn id="163" idx="1"/>
          </p:cNvCxnSpPr>
          <p:nvPr/>
        </p:nvCxnSpPr>
        <p:spPr>
          <a:xfrm rot="10800000" flipH="1">
            <a:off x="9855624" y="2840446"/>
            <a:ext cx="406495" cy="1252635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p1"/>
          <p:cNvCxnSpPr>
            <a:stCxn id="194" idx="3"/>
            <a:endCxn id="159" idx="1"/>
          </p:cNvCxnSpPr>
          <p:nvPr/>
        </p:nvCxnSpPr>
        <p:spPr>
          <a:xfrm rot="10800000" flipH="1">
            <a:off x="8220374" y="2864719"/>
            <a:ext cx="235082" cy="2129992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p1"/>
          <p:cNvCxnSpPr>
            <a:stCxn id="159" idx="0"/>
            <a:endCxn id="157" idx="2"/>
          </p:cNvCxnSpPr>
          <p:nvPr/>
        </p:nvCxnSpPr>
        <p:spPr>
          <a:xfrm rot="10800000">
            <a:off x="9160439" y="2473116"/>
            <a:ext cx="0" cy="215292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32" name="Google Shape;232;p1"/>
          <p:cNvCxnSpPr>
            <a:stCxn id="140" idx="3"/>
            <a:endCxn id="142" idx="1"/>
          </p:cNvCxnSpPr>
          <p:nvPr/>
        </p:nvCxnSpPr>
        <p:spPr>
          <a:xfrm rot="10800000" flipH="1">
            <a:off x="4277153" y="4129597"/>
            <a:ext cx="359536" cy="286787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1"/>
          <p:cNvCxnSpPr>
            <a:stCxn id="142" idx="2"/>
            <a:endCxn id="153" idx="0"/>
          </p:cNvCxnSpPr>
          <p:nvPr/>
        </p:nvCxnSpPr>
        <p:spPr>
          <a:xfrm>
            <a:off x="5587415" y="4989555"/>
            <a:ext cx="0" cy="129499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1" name="Google Shape;221;p1"/>
          <p:cNvSpPr txBox="1"/>
          <p:nvPr/>
        </p:nvSpPr>
        <p:spPr>
          <a:xfrm>
            <a:off x="6778568" y="3349554"/>
            <a:ext cx="1441805" cy="350381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performance in English and/or Maths</a:t>
            </a:r>
            <a:endParaRPr/>
          </a:p>
        </p:txBody>
      </p:sp>
      <p:cxnSp>
        <p:nvCxnSpPr>
          <p:cNvPr id="234" name="Google Shape;234;p1"/>
          <p:cNvCxnSpPr>
            <a:stCxn id="155" idx="3"/>
            <a:endCxn id="221" idx="1"/>
          </p:cNvCxnSpPr>
          <p:nvPr/>
        </p:nvCxnSpPr>
        <p:spPr>
          <a:xfrm rot="10800000" flipH="1">
            <a:off x="6463959" y="3524682"/>
            <a:ext cx="314594" cy="182378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1"/>
          <p:cNvSpPr txBox="1"/>
          <p:nvPr/>
        </p:nvSpPr>
        <p:spPr>
          <a:xfrm>
            <a:off x="4701359" y="1269546"/>
            <a:ext cx="1770496" cy="161874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partner schools engaged</a:t>
            </a:r>
            <a:endParaRPr dirty="0"/>
          </a:p>
        </p:txBody>
      </p:sp>
      <p:cxnSp>
        <p:nvCxnSpPr>
          <p:cNvPr id="236" name="Google Shape;236;p1"/>
          <p:cNvCxnSpPr>
            <a:stCxn id="148" idx="3"/>
            <a:endCxn id="235" idx="1"/>
          </p:cNvCxnSpPr>
          <p:nvPr/>
        </p:nvCxnSpPr>
        <p:spPr>
          <a:xfrm flipV="1">
            <a:off x="4215347" y="1350483"/>
            <a:ext cx="486012" cy="22934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1"/>
          <p:cNvSpPr txBox="1"/>
          <p:nvPr/>
        </p:nvSpPr>
        <p:spPr>
          <a:xfrm>
            <a:off x="4693408" y="1593165"/>
            <a:ext cx="1770496" cy="161874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sessions scheduled / delivered</a:t>
            </a:r>
            <a:endParaRPr dirty="0"/>
          </a:p>
        </p:txBody>
      </p:sp>
      <p:cxnSp>
        <p:nvCxnSpPr>
          <p:cNvPr id="238" name="Google Shape;238;p1"/>
          <p:cNvCxnSpPr>
            <a:stCxn id="149" idx="3"/>
            <a:endCxn id="237" idx="1"/>
          </p:cNvCxnSpPr>
          <p:nvPr/>
        </p:nvCxnSpPr>
        <p:spPr>
          <a:xfrm flipV="1">
            <a:off x="4215347" y="1674102"/>
            <a:ext cx="478061" cy="12900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9" name="Google Shape;239;p1"/>
          <p:cNvCxnSpPr>
            <a:stCxn id="187" idx="3"/>
            <a:endCxn id="191" idx="1"/>
          </p:cNvCxnSpPr>
          <p:nvPr/>
        </p:nvCxnSpPr>
        <p:spPr>
          <a:xfrm>
            <a:off x="4225898" y="5574234"/>
            <a:ext cx="464689" cy="105218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1"/>
          <p:cNvCxnSpPr>
            <a:stCxn id="201" idx="3"/>
            <a:endCxn id="158" idx="0"/>
          </p:cNvCxnSpPr>
          <p:nvPr/>
        </p:nvCxnSpPr>
        <p:spPr>
          <a:xfrm>
            <a:off x="6463959" y="3963700"/>
            <a:ext cx="1035395" cy="210706"/>
          </a:xfrm>
          <a:prstGeom prst="bentConnector2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"/>
          <p:cNvCxnSpPr>
            <a:cxnSpLocks/>
          </p:cNvCxnSpPr>
          <p:nvPr/>
        </p:nvCxnSpPr>
        <p:spPr>
          <a:xfrm rot="10800000" flipH="1">
            <a:off x="6462147" y="2539690"/>
            <a:ext cx="314594" cy="916207"/>
          </a:xfrm>
          <a:prstGeom prst="bentConnector3">
            <a:avLst>
              <a:gd name="adj1" fmla="val 5188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1"/>
          <p:cNvSpPr/>
          <p:nvPr/>
        </p:nvSpPr>
        <p:spPr>
          <a:xfrm>
            <a:off x="10207248" y="3384728"/>
            <a:ext cx="1383523" cy="100728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"/>
          <p:cNvSpPr txBox="1"/>
          <p:nvPr/>
        </p:nvSpPr>
        <p:spPr>
          <a:xfrm>
            <a:off x="10262024" y="3453524"/>
            <a:ext cx="1261835" cy="35936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attainment in partner schools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1"/>
          <p:cNvSpPr txBox="1"/>
          <p:nvPr/>
        </p:nvSpPr>
        <p:spPr>
          <a:xfrm>
            <a:off x="10262024" y="3910904"/>
            <a:ext cx="1261835" cy="35936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Reduced attainment and continuation gap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10189683" y="3211811"/>
            <a:ext cx="1399995" cy="1841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Wider benefits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1"/>
          <p:cNvCxnSpPr>
            <a:stCxn id="221" idx="3"/>
            <a:endCxn id="160" idx="1"/>
          </p:cNvCxnSpPr>
          <p:nvPr/>
        </p:nvCxnSpPr>
        <p:spPr>
          <a:xfrm>
            <a:off x="8220373" y="3524745"/>
            <a:ext cx="251791" cy="568447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"/>
          <p:cNvCxnSpPr>
            <a:stCxn id="163" idx="2"/>
            <a:endCxn id="245" idx="0"/>
          </p:cNvCxnSpPr>
          <p:nvPr/>
        </p:nvCxnSpPr>
        <p:spPr>
          <a:xfrm rot="5400000">
            <a:off x="10753228" y="3072165"/>
            <a:ext cx="276265" cy="3169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1"/>
          <p:cNvCxnSpPr>
            <a:stCxn id="221" idx="3"/>
            <a:endCxn id="163" idx="1"/>
          </p:cNvCxnSpPr>
          <p:nvPr/>
        </p:nvCxnSpPr>
        <p:spPr>
          <a:xfrm rot="10800000" flipH="1">
            <a:off x="8220374" y="2840286"/>
            <a:ext cx="2041694" cy="684457"/>
          </a:xfrm>
          <a:prstGeom prst="bentConnector3">
            <a:avLst>
              <a:gd name="adj1" fmla="val 90021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9" name="Google Shape;249;p1"/>
          <p:cNvCxnSpPr>
            <a:cxnSpLocks/>
          </p:cNvCxnSpPr>
          <p:nvPr/>
        </p:nvCxnSpPr>
        <p:spPr>
          <a:xfrm rot="10800000" flipH="1">
            <a:off x="6445199" y="2030644"/>
            <a:ext cx="334500" cy="856200"/>
          </a:xfrm>
          <a:prstGeom prst="bentConnector3">
            <a:avLst>
              <a:gd name="adj1" fmla="val 5355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Google Shape;250;p1"/>
          <p:cNvCxnSpPr>
            <a:stCxn id="163" idx="0"/>
            <a:endCxn id="138" idx="2"/>
          </p:cNvCxnSpPr>
          <p:nvPr/>
        </p:nvCxnSpPr>
        <p:spPr>
          <a:xfrm rot="10800000" flipH="1">
            <a:off x="10892944" y="2541761"/>
            <a:ext cx="6000" cy="2034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1" name="Google Shape;251;p1"/>
          <p:cNvCxnSpPr>
            <a:stCxn id="136" idx="3"/>
            <a:endCxn id="141" idx="1"/>
          </p:cNvCxnSpPr>
          <p:nvPr/>
        </p:nvCxnSpPr>
        <p:spPr>
          <a:xfrm flipV="1">
            <a:off x="1839955" y="1660100"/>
            <a:ext cx="333308" cy="277454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2" name="Google Shape;252;p1"/>
          <p:cNvSpPr/>
          <p:nvPr/>
        </p:nvSpPr>
        <p:spPr>
          <a:xfrm>
            <a:off x="785675" y="6471825"/>
            <a:ext cx="3191100" cy="20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"/>
          <p:cNvSpPr/>
          <p:nvPr/>
        </p:nvSpPr>
        <p:spPr>
          <a:xfrm>
            <a:off x="11239125" y="6125600"/>
            <a:ext cx="572700" cy="54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5550" y="6165850"/>
            <a:ext cx="1096461" cy="5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PSOS - Classical Template - 16x9">
  <a:themeElements>
    <a:clrScheme name="new_brand_tweaked_teal">
      <a:dk1>
        <a:srgbClr val="000000"/>
      </a:dk1>
      <a:lt1>
        <a:srgbClr val="FFFFFF"/>
      </a:lt1>
      <a:dk2>
        <a:srgbClr val="419999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F14354"/>
      </a:accent5>
      <a:accent6>
        <a:srgbClr val="5FBD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Widescreen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Helvetica Neue</vt:lpstr>
      <vt:lpstr>Arial Black</vt:lpstr>
      <vt:lpstr>Arial</vt:lpstr>
      <vt:lpstr>Calibri</vt:lpstr>
      <vt:lpstr>Quattrocento Sans</vt:lpstr>
      <vt:lpstr>IPSOS - Classical Template - 16x9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Soriano-Redondo</dc:creator>
  <cp:lastModifiedBy>rob summers</cp:lastModifiedBy>
  <cp:revision>2</cp:revision>
  <dcterms:created xsi:type="dcterms:W3CDTF">2022-10-19T09:18:32Z</dcterms:created>
  <dcterms:modified xsi:type="dcterms:W3CDTF">2023-04-12T14:31:10Z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0x0101000B04026FF9D53C4CBD1306111CABC4D4</vt:lpwstr>
  </property>
  <property fmtid="{D5CDD505-2E9C-101B-9397-08002B2CF9AE}" pid="3" name="MediaServiceImageTags">
    <vt:lpwstr/>
  </property>
</Properties>
</file>